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696" r:id="rId2"/>
    <p:sldMasterId id="2147483722" r:id="rId3"/>
  </p:sldMasterIdLst>
  <p:notesMasterIdLst>
    <p:notesMasterId r:id="rId160"/>
  </p:notesMasterIdLst>
  <p:sldIdLst>
    <p:sldId id="256" r:id="rId4"/>
    <p:sldId id="493" r:id="rId5"/>
    <p:sldId id="505" r:id="rId6"/>
    <p:sldId id="428" r:id="rId7"/>
    <p:sldId id="454" r:id="rId8"/>
    <p:sldId id="445" r:id="rId9"/>
    <p:sldId id="508" r:id="rId10"/>
    <p:sldId id="511" r:id="rId11"/>
    <p:sldId id="509" r:id="rId12"/>
    <p:sldId id="512" r:id="rId13"/>
    <p:sldId id="514" r:id="rId14"/>
    <p:sldId id="515" r:id="rId15"/>
    <p:sldId id="517" r:id="rId16"/>
    <p:sldId id="518" r:id="rId17"/>
    <p:sldId id="516" r:id="rId18"/>
    <p:sldId id="446" r:id="rId19"/>
    <p:sldId id="513" r:id="rId20"/>
    <p:sldId id="510" r:id="rId21"/>
    <p:sldId id="449" r:id="rId22"/>
    <p:sldId id="461" r:id="rId23"/>
    <p:sldId id="467" r:id="rId24"/>
    <p:sldId id="576" r:id="rId25"/>
    <p:sldId id="468" r:id="rId26"/>
    <p:sldId id="578" r:id="rId27"/>
    <p:sldId id="469" r:id="rId28"/>
    <p:sldId id="579" r:id="rId29"/>
    <p:sldId id="470" r:id="rId30"/>
    <p:sldId id="580" r:id="rId31"/>
    <p:sldId id="471" r:id="rId32"/>
    <p:sldId id="581" r:id="rId33"/>
    <p:sldId id="462" r:id="rId34"/>
    <p:sldId id="463" r:id="rId35"/>
    <p:sldId id="464" r:id="rId36"/>
    <p:sldId id="465" r:id="rId37"/>
    <p:sldId id="466" r:id="rId38"/>
    <p:sldId id="582" r:id="rId39"/>
    <p:sldId id="601" r:id="rId40"/>
    <p:sldId id="452" r:id="rId41"/>
    <p:sldId id="472" r:id="rId42"/>
    <p:sldId id="473" r:id="rId43"/>
    <p:sldId id="474" r:id="rId44"/>
    <p:sldId id="475" r:id="rId45"/>
    <p:sldId id="476" r:id="rId46"/>
    <p:sldId id="519" r:id="rId47"/>
    <p:sldId id="477" r:id="rId48"/>
    <p:sldId id="478" r:id="rId49"/>
    <p:sldId id="479" r:id="rId50"/>
    <p:sldId id="521" r:id="rId51"/>
    <p:sldId id="522" r:id="rId52"/>
    <p:sldId id="480" r:id="rId53"/>
    <p:sldId id="481" r:id="rId54"/>
    <p:sldId id="482" r:id="rId55"/>
    <p:sldId id="483" r:id="rId56"/>
    <p:sldId id="520" r:id="rId57"/>
    <p:sldId id="450" r:id="rId58"/>
    <p:sldId id="455" r:id="rId59"/>
    <p:sldId id="456" r:id="rId60"/>
    <p:sldId id="457" r:id="rId61"/>
    <p:sldId id="451" r:id="rId62"/>
    <p:sldId id="453" r:id="rId63"/>
    <p:sldId id="523" r:id="rId64"/>
    <p:sldId id="524" r:id="rId65"/>
    <p:sldId id="460" r:id="rId66"/>
    <p:sldId id="459" r:id="rId67"/>
    <p:sldId id="504" r:id="rId68"/>
    <p:sldId id="525" r:id="rId69"/>
    <p:sldId id="528" r:id="rId70"/>
    <p:sldId id="564" r:id="rId71"/>
    <p:sldId id="484" r:id="rId72"/>
    <p:sldId id="485" r:id="rId73"/>
    <p:sldId id="486" r:id="rId74"/>
    <p:sldId id="487" r:id="rId75"/>
    <p:sldId id="488" r:id="rId76"/>
    <p:sldId id="565" r:id="rId77"/>
    <p:sldId id="489" r:id="rId78"/>
    <p:sldId id="490" r:id="rId79"/>
    <p:sldId id="569" r:id="rId80"/>
    <p:sldId id="570" r:id="rId81"/>
    <p:sldId id="571" r:id="rId82"/>
    <p:sldId id="567" r:id="rId83"/>
    <p:sldId id="491" r:id="rId84"/>
    <p:sldId id="529" r:id="rId85"/>
    <p:sldId id="492" r:id="rId86"/>
    <p:sldId id="494" r:id="rId87"/>
    <p:sldId id="495" r:id="rId88"/>
    <p:sldId id="496" r:id="rId89"/>
    <p:sldId id="497" r:id="rId90"/>
    <p:sldId id="499" r:id="rId91"/>
    <p:sldId id="498" r:id="rId92"/>
    <p:sldId id="526" r:id="rId93"/>
    <p:sldId id="500" r:id="rId94"/>
    <p:sldId id="501" r:id="rId95"/>
    <p:sldId id="502" r:id="rId96"/>
    <p:sldId id="589" r:id="rId97"/>
    <p:sldId id="527" r:id="rId98"/>
    <p:sldId id="590" r:id="rId99"/>
    <p:sldId id="530" r:id="rId100"/>
    <p:sldId id="533" r:id="rId101"/>
    <p:sldId id="534" r:id="rId102"/>
    <p:sldId id="535" r:id="rId103"/>
    <p:sldId id="536" r:id="rId104"/>
    <p:sldId id="537" r:id="rId105"/>
    <p:sldId id="538" r:id="rId106"/>
    <p:sldId id="539" r:id="rId107"/>
    <p:sldId id="591" r:id="rId108"/>
    <p:sldId id="540" r:id="rId109"/>
    <p:sldId id="541" r:id="rId110"/>
    <p:sldId id="542" r:id="rId111"/>
    <p:sldId id="592" r:id="rId112"/>
    <p:sldId id="531" r:id="rId113"/>
    <p:sldId id="543" r:id="rId114"/>
    <p:sldId id="544" r:id="rId115"/>
    <p:sldId id="547" r:id="rId116"/>
    <p:sldId id="548" r:id="rId117"/>
    <p:sldId id="546" r:id="rId118"/>
    <p:sldId id="594" r:id="rId119"/>
    <p:sldId id="596" r:id="rId120"/>
    <p:sldId id="597" r:id="rId121"/>
    <p:sldId id="598" r:id="rId122"/>
    <p:sldId id="593" r:id="rId123"/>
    <p:sldId id="595" r:id="rId124"/>
    <p:sldId id="532" r:id="rId125"/>
    <p:sldId id="550" r:id="rId126"/>
    <p:sldId id="551" r:id="rId127"/>
    <p:sldId id="552" r:id="rId128"/>
    <p:sldId id="555" r:id="rId129"/>
    <p:sldId id="553" r:id="rId130"/>
    <p:sldId id="554" r:id="rId131"/>
    <p:sldId id="583" r:id="rId132"/>
    <p:sldId id="599" r:id="rId133"/>
    <p:sldId id="572" r:id="rId134"/>
    <p:sldId id="574" r:id="rId135"/>
    <p:sldId id="573" r:id="rId136"/>
    <p:sldId id="575" r:id="rId137"/>
    <p:sldId id="560" r:id="rId138"/>
    <p:sldId id="586" r:id="rId139"/>
    <p:sldId id="587" r:id="rId140"/>
    <p:sldId id="585" r:id="rId141"/>
    <p:sldId id="556" r:id="rId142"/>
    <p:sldId id="557" r:id="rId143"/>
    <p:sldId id="558" r:id="rId144"/>
    <p:sldId id="559" r:id="rId145"/>
    <p:sldId id="588" r:id="rId146"/>
    <p:sldId id="561" r:id="rId147"/>
    <p:sldId id="562" r:id="rId148"/>
    <p:sldId id="563" r:id="rId149"/>
    <p:sldId id="602" r:id="rId150"/>
    <p:sldId id="265" r:id="rId151"/>
    <p:sldId id="284" r:id="rId152"/>
    <p:sldId id="285" r:id="rId153"/>
    <p:sldId id="286" r:id="rId154"/>
    <p:sldId id="291" r:id="rId155"/>
    <p:sldId id="292" r:id="rId156"/>
    <p:sldId id="399" r:id="rId157"/>
    <p:sldId id="398" r:id="rId158"/>
    <p:sldId id="400" r:id="rId159"/>
  </p:sldIdLst>
  <p:sldSz cx="12192000" cy="6858000"/>
  <p:notesSz cx="6858000" cy="9144000"/>
  <p:defaultText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FAA0AE6-2E9F-4B51-98F6-B34246C9DD52}">
          <p14:sldIdLst>
            <p14:sldId id="256"/>
            <p14:sldId id="493"/>
            <p14:sldId id="505"/>
            <p14:sldId id="428"/>
            <p14:sldId id="454"/>
            <p14:sldId id="445"/>
            <p14:sldId id="508"/>
            <p14:sldId id="511"/>
            <p14:sldId id="509"/>
            <p14:sldId id="512"/>
            <p14:sldId id="514"/>
            <p14:sldId id="515"/>
            <p14:sldId id="517"/>
            <p14:sldId id="518"/>
            <p14:sldId id="516"/>
            <p14:sldId id="446"/>
            <p14:sldId id="513"/>
            <p14:sldId id="510"/>
            <p14:sldId id="449"/>
            <p14:sldId id="461"/>
            <p14:sldId id="467"/>
            <p14:sldId id="576"/>
            <p14:sldId id="468"/>
            <p14:sldId id="578"/>
            <p14:sldId id="469"/>
            <p14:sldId id="579"/>
            <p14:sldId id="470"/>
            <p14:sldId id="580"/>
            <p14:sldId id="471"/>
            <p14:sldId id="581"/>
            <p14:sldId id="462"/>
            <p14:sldId id="463"/>
            <p14:sldId id="464"/>
            <p14:sldId id="465"/>
            <p14:sldId id="466"/>
            <p14:sldId id="582"/>
            <p14:sldId id="601"/>
            <p14:sldId id="452"/>
            <p14:sldId id="472"/>
            <p14:sldId id="473"/>
            <p14:sldId id="474"/>
            <p14:sldId id="475"/>
            <p14:sldId id="476"/>
            <p14:sldId id="519"/>
            <p14:sldId id="477"/>
            <p14:sldId id="478"/>
            <p14:sldId id="479"/>
            <p14:sldId id="521"/>
            <p14:sldId id="522"/>
            <p14:sldId id="480"/>
            <p14:sldId id="481"/>
            <p14:sldId id="482"/>
            <p14:sldId id="483"/>
            <p14:sldId id="520"/>
            <p14:sldId id="450"/>
            <p14:sldId id="455"/>
            <p14:sldId id="456"/>
            <p14:sldId id="457"/>
            <p14:sldId id="451"/>
            <p14:sldId id="453"/>
            <p14:sldId id="523"/>
            <p14:sldId id="524"/>
            <p14:sldId id="460"/>
            <p14:sldId id="459"/>
            <p14:sldId id="504"/>
            <p14:sldId id="525"/>
            <p14:sldId id="528"/>
            <p14:sldId id="564"/>
            <p14:sldId id="484"/>
            <p14:sldId id="485"/>
            <p14:sldId id="486"/>
            <p14:sldId id="487"/>
            <p14:sldId id="488"/>
            <p14:sldId id="565"/>
            <p14:sldId id="489"/>
            <p14:sldId id="490"/>
            <p14:sldId id="569"/>
            <p14:sldId id="570"/>
            <p14:sldId id="571"/>
            <p14:sldId id="567"/>
            <p14:sldId id="491"/>
            <p14:sldId id="529"/>
            <p14:sldId id="492"/>
            <p14:sldId id="494"/>
            <p14:sldId id="495"/>
            <p14:sldId id="496"/>
            <p14:sldId id="497"/>
            <p14:sldId id="499"/>
            <p14:sldId id="498"/>
            <p14:sldId id="526"/>
            <p14:sldId id="500"/>
            <p14:sldId id="501"/>
            <p14:sldId id="502"/>
            <p14:sldId id="589"/>
            <p14:sldId id="527"/>
            <p14:sldId id="590"/>
            <p14:sldId id="530"/>
            <p14:sldId id="533"/>
            <p14:sldId id="534"/>
            <p14:sldId id="535"/>
            <p14:sldId id="536"/>
            <p14:sldId id="537"/>
            <p14:sldId id="538"/>
            <p14:sldId id="539"/>
            <p14:sldId id="591"/>
            <p14:sldId id="540"/>
            <p14:sldId id="541"/>
            <p14:sldId id="542"/>
            <p14:sldId id="592"/>
            <p14:sldId id="531"/>
            <p14:sldId id="543"/>
            <p14:sldId id="544"/>
            <p14:sldId id="547"/>
            <p14:sldId id="548"/>
            <p14:sldId id="546"/>
            <p14:sldId id="594"/>
            <p14:sldId id="596"/>
            <p14:sldId id="597"/>
            <p14:sldId id="598"/>
            <p14:sldId id="593"/>
            <p14:sldId id="595"/>
            <p14:sldId id="532"/>
            <p14:sldId id="550"/>
            <p14:sldId id="551"/>
            <p14:sldId id="552"/>
            <p14:sldId id="555"/>
            <p14:sldId id="553"/>
            <p14:sldId id="554"/>
            <p14:sldId id="583"/>
            <p14:sldId id="599"/>
            <p14:sldId id="572"/>
            <p14:sldId id="574"/>
            <p14:sldId id="573"/>
            <p14:sldId id="575"/>
            <p14:sldId id="560"/>
            <p14:sldId id="586"/>
            <p14:sldId id="587"/>
            <p14:sldId id="585"/>
            <p14:sldId id="556"/>
            <p14:sldId id="557"/>
            <p14:sldId id="558"/>
            <p14:sldId id="559"/>
            <p14:sldId id="588"/>
            <p14:sldId id="561"/>
            <p14:sldId id="562"/>
            <p14:sldId id="563"/>
            <p14:sldId id="602"/>
          </p14:sldIdLst>
        </p14:section>
        <p14:section name="无标题节" id="{BFA1B541-3F91-44F6-9364-669BFBA7B877}">
          <p14:sldIdLst>
            <p14:sldId id="265"/>
            <p14:sldId id="284"/>
            <p14:sldId id="285"/>
            <p14:sldId id="286"/>
            <p14:sldId id="291"/>
            <p14:sldId id="292"/>
            <p14:sldId id="399"/>
            <p14:sldId id="398"/>
            <p14:sldId id="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9900"/>
    <a:srgbClr val="CC6600"/>
    <a:srgbClr val="000066"/>
    <a:srgbClr val="FFCC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AD0D3-F5DC-49FF-A219-AA93673E7B3C}" type="datetimeFigureOut">
              <a:rPr lang="zh-CN" altLang="en-US" smtClean="0"/>
              <a:t>2019/6/4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317A3-8968-4B0E-A61E-21B4AFBD0F34}" type="slidenum">
              <a:rPr lang="zh-CN" altLang="en-US" smtClean="0"/>
              <a:t>‹#›</a:t>
            </a:fld>
            <a:endParaRPr lang="zh-CN" altLang="en-US"/>
          </a:p>
        </p:txBody>
      </p:sp>
    </p:spTree>
    <p:extLst>
      <p:ext uri="{BB962C8B-B14F-4D97-AF65-F5344CB8AC3E}">
        <p14:creationId xmlns:p14="http://schemas.microsoft.com/office/powerpoint/2010/main" val="101369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8317A3-8968-4B0E-A61E-21B4AFBD0F34}" type="slidenum">
              <a:rPr lang="zh-CN" altLang="en-US" smtClean="0"/>
              <a:t>59</a:t>
            </a:fld>
            <a:endParaRPr lang="zh-CN" altLang="en-US"/>
          </a:p>
        </p:txBody>
      </p:sp>
    </p:spTree>
    <p:extLst>
      <p:ext uri="{BB962C8B-B14F-4D97-AF65-F5344CB8AC3E}">
        <p14:creationId xmlns:p14="http://schemas.microsoft.com/office/powerpoint/2010/main" val="230473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3877671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4274100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164694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869216" y="2490788"/>
            <a:ext cx="8449336" cy="939800"/>
          </a:xfrm>
        </p:spPr>
        <p:txBody>
          <a:bodyPr/>
          <a:lstStyle>
            <a:lvl1pPr>
              <a:defRPr sz="4000">
                <a:latin typeface="Times New Roman" panose="02020603050405020304" pitchFamily="18" charset="0"/>
              </a:defRPr>
            </a:lvl1pPr>
          </a:lstStyle>
          <a:p>
            <a:pPr lvl="0"/>
            <a:r>
              <a:rPr lang="zh-CN" altLang="en-US" noProof="0"/>
              <a:t>单击此处编辑母版标题样式</a:t>
            </a:r>
            <a:endParaRPr lang="zh-CN" altLang="en-US" noProof="0" dirty="0"/>
          </a:p>
        </p:txBody>
      </p:sp>
      <p:sp>
        <p:nvSpPr>
          <p:cNvPr id="15364" name="Rectangle 4"/>
          <p:cNvSpPr>
            <a:spLocks noGrp="1" noChangeArrowheads="1"/>
          </p:cNvSpPr>
          <p:nvPr>
            <p:ph type="dt" sz="half" idx="2"/>
          </p:nvPr>
        </p:nvSpPr>
        <p:spPr>
          <a:xfrm>
            <a:off x="914400" y="6248400"/>
            <a:ext cx="2540000" cy="457200"/>
          </a:xfrm>
        </p:spPr>
        <p:txBody>
          <a:bodyPr/>
          <a:lstStyle>
            <a:lvl1pPr>
              <a:defRPr/>
            </a:lvl1pPr>
          </a:lstStyle>
          <a:p>
            <a:fld id="{D37AF94F-AD06-4697-A074-2314302A265C}" type="datetime1">
              <a:rPr lang="zh-CN" altLang="en-US" smtClean="0"/>
              <a:t>2019/6/4</a:t>
            </a:fld>
            <a:endParaRPr lang="en-US" altLang="zh-CN" dirty="0"/>
          </a:p>
        </p:txBody>
      </p:sp>
      <p:sp>
        <p:nvSpPr>
          <p:cNvPr id="15366" name="Rectangle 6"/>
          <p:cNvSpPr>
            <a:spLocks noGrp="1" noChangeArrowheads="1"/>
          </p:cNvSpPr>
          <p:nvPr>
            <p:ph type="sldNum" sz="quarter" idx="4"/>
          </p:nvPr>
        </p:nvSpPr>
        <p:spPr>
          <a:xfrm>
            <a:off x="8737600" y="6248400"/>
            <a:ext cx="2540000" cy="457200"/>
          </a:xfrm>
        </p:spPr>
        <p:txBody>
          <a:bodyPr/>
          <a:lstStyle>
            <a:lvl1pPr>
              <a:defRPr/>
            </a:lvl1pPr>
          </a:lstStyle>
          <a:p>
            <a:r>
              <a:rPr lang="en-US" altLang="zh-CN"/>
              <a:t>1</a:t>
            </a:r>
          </a:p>
        </p:txBody>
      </p:sp>
      <p:sp>
        <p:nvSpPr>
          <p:cNvPr id="15367" name="AutoShape 7"/>
          <p:cNvSpPr>
            <a:spLocks noChangeArrowheads="1"/>
          </p:cNvSpPr>
          <p:nvPr/>
        </p:nvSpPr>
        <p:spPr bwMode="auto">
          <a:xfrm>
            <a:off x="912284" y="1844675"/>
            <a:ext cx="10363200" cy="109538"/>
          </a:xfrm>
          <a:custGeom>
            <a:avLst/>
            <a:gdLst>
              <a:gd name="G0" fmla="+- 618 0 0"/>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anose="02020603050405020304" pitchFamily="18" charset="0"/>
            </a:endParaRPr>
          </a:p>
        </p:txBody>
      </p:sp>
      <p:sp>
        <p:nvSpPr>
          <p:cNvPr id="15368" name="Rectangle 8"/>
          <p:cNvSpPr>
            <a:spLocks noChangeArrowheads="1"/>
          </p:cNvSpPr>
          <p:nvPr/>
        </p:nvSpPr>
        <p:spPr bwMode="auto">
          <a:xfrm>
            <a:off x="912285" y="908050"/>
            <a:ext cx="75819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000">
                <a:solidFill>
                  <a:schemeClr val="tx2"/>
                </a:solidFill>
                <a:latin typeface="Times New Roman" panose="02020603050405020304" pitchFamily="18" charset="0"/>
                <a:ea typeface="宋体" panose="02010600030101010101" pitchFamily="2" charset="-122"/>
              </a:defRPr>
            </a:lvl1pPr>
            <a:lvl2pPr>
              <a:defRPr sz="4000">
                <a:solidFill>
                  <a:schemeClr val="tx2"/>
                </a:solidFill>
                <a:latin typeface="Times New Roman" panose="02020603050405020304" pitchFamily="18" charset="0"/>
                <a:ea typeface="宋体" panose="02010600030101010101" pitchFamily="2" charset="-122"/>
              </a:defRPr>
            </a:lvl2pPr>
            <a:lvl3pPr>
              <a:defRPr sz="4000">
                <a:solidFill>
                  <a:schemeClr val="tx2"/>
                </a:solidFill>
                <a:latin typeface="Times New Roman" panose="02020603050405020304" pitchFamily="18" charset="0"/>
                <a:ea typeface="宋体" panose="02010600030101010101" pitchFamily="2" charset="-122"/>
              </a:defRPr>
            </a:lvl3pPr>
            <a:lvl4pPr>
              <a:defRPr sz="4000">
                <a:solidFill>
                  <a:schemeClr val="tx2"/>
                </a:solidFill>
                <a:latin typeface="Times New Roman" panose="02020603050405020304" pitchFamily="18" charset="0"/>
                <a:ea typeface="宋体" panose="02010600030101010101" pitchFamily="2" charset="-122"/>
              </a:defRPr>
            </a:lvl4pPr>
            <a:lvl5pPr>
              <a:defRPr sz="40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0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0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0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000">
                <a:solidFill>
                  <a:schemeClr val="tx2"/>
                </a:solidFill>
                <a:latin typeface="Times New Roman" panose="02020603050405020304" pitchFamily="18" charset="0"/>
                <a:ea typeface="宋体" panose="02010600030101010101" pitchFamily="2" charset="-122"/>
              </a:defRPr>
            </a:lvl9pPr>
          </a:lstStyle>
          <a:p>
            <a:r>
              <a:rPr lang="zh-CN" altLang="en-US" sz="4000" dirty="0"/>
              <a:t>程序设计语言（一）</a:t>
            </a:r>
          </a:p>
        </p:txBody>
      </p:sp>
      <p:pic>
        <p:nvPicPr>
          <p:cNvPr id="9" name="图片 8">
            <a:extLst>
              <a:ext uri="{FF2B5EF4-FFF2-40B4-BE49-F238E27FC236}">
                <a16:creationId xmlns:a16="http://schemas.microsoft.com/office/drawing/2014/main" id="{9AD68275-FB98-4AF3-BFD8-BD669295B6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4400" y="3754846"/>
            <a:ext cx="5276850" cy="2238375"/>
          </a:xfrm>
          <a:prstGeom prst="rect">
            <a:avLst/>
          </a:prstGeom>
        </p:spPr>
      </p:pic>
    </p:spTree>
    <p:extLst>
      <p:ext uri="{BB962C8B-B14F-4D97-AF65-F5344CB8AC3E}">
        <p14:creationId xmlns:p14="http://schemas.microsoft.com/office/powerpoint/2010/main" val="3045915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869216" y="2490788"/>
            <a:ext cx="8449336" cy="939800"/>
          </a:xfrm>
        </p:spPr>
        <p:txBody>
          <a:bodyPr/>
          <a:lstStyle>
            <a:lvl1pPr>
              <a:defRPr sz="4000">
                <a:latin typeface="Times New Roman" panose="02020603050405020304" pitchFamily="18" charset="0"/>
              </a:defRPr>
            </a:lvl1pPr>
          </a:lstStyle>
          <a:p>
            <a:pPr lvl="0"/>
            <a:r>
              <a:rPr lang="zh-CN" altLang="en-US" noProof="0"/>
              <a:t>单击此处编辑母版标题样式</a:t>
            </a:r>
            <a:endParaRPr lang="zh-CN" altLang="en-US" noProof="0" dirty="0"/>
          </a:p>
        </p:txBody>
      </p:sp>
      <p:sp>
        <p:nvSpPr>
          <p:cNvPr id="15363" name="Rectangle 3"/>
          <p:cNvSpPr>
            <a:spLocks noGrp="1" noChangeArrowheads="1"/>
          </p:cNvSpPr>
          <p:nvPr>
            <p:ph type="subTitle" idx="1" hasCustomPrompt="1"/>
          </p:nvPr>
        </p:nvSpPr>
        <p:spPr>
          <a:xfrm>
            <a:off x="2255009" y="4095156"/>
            <a:ext cx="7680655" cy="1782117"/>
          </a:xfrm>
        </p:spPr>
        <p:txBody>
          <a:bodyPr/>
          <a:lstStyle>
            <a:lvl1pPr marL="0" indent="0">
              <a:buFont typeface="Wingdings" panose="05000000000000000000" pitchFamily="2" charset="2"/>
              <a:buNone/>
              <a:defRPr sz="2800"/>
            </a:lvl1pPr>
          </a:lstStyle>
          <a:p>
            <a:pPr lvl="0"/>
            <a:r>
              <a:rPr lang="zh-CN" altLang="en-US" noProof="0" dirty="0"/>
              <a:t>姓名 单位与部门</a:t>
            </a:r>
          </a:p>
          <a:p>
            <a:pPr lvl="0"/>
            <a:r>
              <a:rPr lang="zh-CN" altLang="en-US" noProof="0" dirty="0"/>
              <a:t>邮箱</a:t>
            </a:r>
            <a:endParaRPr lang="en-US" altLang="zh-CN" noProof="0" dirty="0"/>
          </a:p>
          <a:p>
            <a:pPr lvl="0"/>
            <a:fld id="{6C40B87A-88C1-4508-9DA4-E8CBD3BEE188}" type="datetime1">
              <a:rPr lang="zh-CN" altLang="en-US" noProof="0" smtClean="0"/>
              <a:t>2017/8/25</a:t>
            </a:fld>
            <a:endParaRPr lang="en-US" altLang="zh-CN" noProof="0" dirty="0"/>
          </a:p>
        </p:txBody>
      </p:sp>
      <p:sp>
        <p:nvSpPr>
          <p:cNvPr id="15364" name="Rectangle 4"/>
          <p:cNvSpPr>
            <a:spLocks noGrp="1" noChangeArrowheads="1"/>
          </p:cNvSpPr>
          <p:nvPr>
            <p:ph type="dt" sz="half" idx="2"/>
          </p:nvPr>
        </p:nvSpPr>
        <p:spPr>
          <a:xfrm>
            <a:off x="914400" y="6248400"/>
            <a:ext cx="2540000" cy="457200"/>
          </a:xfrm>
        </p:spPr>
        <p:txBody>
          <a:bodyPr/>
          <a:lstStyle>
            <a:lvl1pPr>
              <a:defRPr/>
            </a:lvl1pPr>
          </a:lstStyle>
          <a:p>
            <a:fld id="{66C5BDEC-FF4B-4DE2-96ED-B77D9FCD3A2E}" type="datetime1">
              <a:rPr lang="zh-CN" altLang="en-US" smtClean="0"/>
              <a:t>2019/6/4</a:t>
            </a:fld>
            <a:endParaRPr lang="en-US" altLang="zh-CN" dirty="0"/>
          </a:p>
        </p:txBody>
      </p:sp>
      <p:sp>
        <p:nvSpPr>
          <p:cNvPr id="15366" name="Rectangle 6"/>
          <p:cNvSpPr>
            <a:spLocks noGrp="1" noChangeArrowheads="1"/>
          </p:cNvSpPr>
          <p:nvPr>
            <p:ph type="sldNum" sz="quarter" idx="4"/>
          </p:nvPr>
        </p:nvSpPr>
        <p:spPr>
          <a:xfrm>
            <a:off x="8737600" y="6248400"/>
            <a:ext cx="2540000" cy="457200"/>
          </a:xfrm>
        </p:spPr>
        <p:txBody>
          <a:bodyPr/>
          <a:lstStyle>
            <a:lvl1pPr>
              <a:defRPr/>
            </a:lvl1pPr>
          </a:lstStyle>
          <a:p>
            <a:r>
              <a:rPr lang="en-US" altLang="zh-CN"/>
              <a:t>1</a:t>
            </a:r>
          </a:p>
        </p:txBody>
      </p:sp>
      <p:sp>
        <p:nvSpPr>
          <p:cNvPr id="15367" name="AutoShape 7"/>
          <p:cNvSpPr>
            <a:spLocks noChangeArrowheads="1"/>
          </p:cNvSpPr>
          <p:nvPr/>
        </p:nvSpPr>
        <p:spPr bwMode="auto">
          <a:xfrm>
            <a:off x="912284" y="1844675"/>
            <a:ext cx="10363200" cy="109538"/>
          </a:xfrm>
          <a:custGeom>
            <a:avLst/>
            <a:gdLst>
              <a:gd name="G0" fmla="+- 618 0 0"/>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anose="02020603050405020304" pitchFamily="18" charset="0"/>
            </a:endParaRPr>
          </a:p>
        </p:txBody>
      </p:sp>
      <p:pic>
        <p:nvPicPr>
          <p:cNvPr id="15369" name="Picture 9" descr="python"/>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6301" y="1125539"/>
            <a:ext cx="2783417"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59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80849324-CEA2-48D8-9B22-72A2DCAF585C}" type="datetime1">
              <a:rPr lang="zh-CN" altLang="en-US" smtClean="0"/>
              <a:t>2019/6/4</a:t>
            </a:fld>
            <a:endParaRPr lang="en-US" altLang="zh-CN"/>
          </a:p>
        </p:txBody>
      </p:sp>
      <p:sp>
        <p:nvSpPr>
          <p:cNvPr id="6" name="灯片编号占位符 5"/>
          <p:cNvSpPr>
            <a:spLocks noGrp="1"/>
          </p:cNvSpPr>
          <p:nvPr>
            <p:ph type="sldNum" sz="quarter" idx="12"/>
          </p:nvPr>
        </p:nvSpPr>
        <p:spPr/>
        <p:txBody>
          <a:bodyPr/>
          <a:lstStyle>
            <a:lvl1pPr>
              <a:defRPr/>
            </a:lvl1pPr>
          </a:lstStyle>
          <a:p>
            <a:fld id="{7406AA6B-51D0-4508-BF0C-1C5E473C4B8C}" type="slidenum">
              <a:rPr lang="en-US" altLang="zh-CN"/>
              <a:pPr/>
              <a:t>‹#›</a:t>
            </a:fld>
            <a:endParaRPr lang="en-US" altLang="zh-CN"/>
          </a:p>
        </p:txBody>
      </p:sp>
    </p:spTree>
    <p:extLst>
      <p:ext uri="{BB962C8B-B14F-4D97-AF65-F5344CB8AC3E}">
        <p14:creationId xmlns:p14="http://schemas.microsoft.com/office/powerpoint/2010/main" val="62759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AFF1AA2-B345-4908-B9D8-2CF87FD23505}"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p>
            <a:fld id="{AD777A28-E063-4957-84E5-9A2BAFEED1DA}" type="slidenum">
              <a:rPr lang="en-US" altLang="zh-CN" smtClean="0"/>
              <a:pPr/>
              <a:t>‹#›</a:t>
            </a:fld>
            <a:endParaRPr lang="en-US" altLang="zh-CN"/>
          </a:p>
        </p:txBody>
      </p:sp>
      <p:pic>
        <p:nvPicPr>
          <p:cNvPr id="7" name="Picture 3" descr="MP900433169[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32101" y="3141664"/>
            <a:ext cx="6091767" cy="245903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userDrawn="1"/>
        </p:nvSpPr>
        <p:spPr>
          <a:xfrm>
            <a:off x="2133567" y="1772816"/>
            <a:ext cx="7488832" cy="707886"/>
          </a:xfrm>
          <a:prstGeom prst="rect">
            <a:avLst/>
          </a:prstGeom>
          <a:noFill/>
        </p:spPr>
        <p:txBody>
          <a:bodyPr wrap="square" rtlCol="0">
            <a:spAutoFit/>
          </a:bodyPr>
          <a:lstStyle/>
          <a:p>
            <a:pPr algn="ctr"/>
            <a:r>
              <a:rPr lang="zh-CN" altLang="en-US" sz="4000" b="1" dirty="0">
                <a:solidFill>
                  <a:srgbClr val="000099"/>
                </a:solidFill>
                <a:ea typeface="华文中宋" panose="02010600040101010101" pitchFamily="2" charset="-122"/>
              </a:rPr>
              <a:t>美好课堂，携手共建！</a:t>
            </a:r>
            <a:endParaRPr lang="zh-CN" altLang="en-US" sz="4000" dirty="0"/>
          </a:p>
        </p:txBody>
      </p:sp>
    </p:spTree>
    <p:extLst>
      <p:ext uri="{BB962C8B-B14F-4D97-AF65-F5344CB8AC3E}">
        <p14:creationId xmlns:p14="http://schemas.microsoft.com/office/powerpoint/2010/main" val="383725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AA0F5702-9C42-4DA4-BBEE-71F87EB67D44}" type="datetime1">
              <a:rPr lang="zh-CN" altLang="en-US" smtClean="0"/>
              <a:t>2019/6/4</a:t>
            </a:fld>
            <a:endParaRPr lang="en-US" altLang="zh-CN"/>
          </a:p>
        </p:txBody>
      </p:sp>
      <p:sp>
        <p:nvSpPr>
          <p:cNvPr id="6" name="灯片编号占位符 5"/>
          <p:cNvSpPr>
            <a:spLocks noGrp="1"/>
          </p:cNvSpPr>
          <p:nvPr>
            <p:ph type="sldNum" sz="quarter" idx="12"/>
          </p:nvPr>
        </p:nvSpPr>
        <p:spPr/>
        <p:txBody>
          <a:bodyPr/>
          <a:lstStyle>
            <a:lvl1pPr>
              <a:defRPr/>
            </a:lvl1pPr>
          </a:lstStyle>
          <a:p>
            <a:fld id="{49780F86-65E5-4E82-83E8-BD4492FBCE5A}" type="slidenum">
              <a:rPr lang="en-US" altLang="zh-CN"/>
              <a:pPr/>
              <a:t>‹#›</a:t>
            </a:fld>
            <a:endParaRPr lang="en-US" altLang="zh-CN"/>
          </a:p>
        </p:txBody>
      </p:sp>
    </p:spTree>
    <p:extLst>
      <p:ext uri="{BB962C8B-B14F-4D97-AF65-F5344CB8AC3E}">
        <p14:creationId xmlns:p14="http://schemas.microsoft.com/office/powerpoint/2010/main" val="482320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052514"/>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052514"/>
            <a:ext cx="52324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C6B61BD4-E876-4526-B070-E4935C93C3B6}" type="datetime1">
              <a:rPr lang="zh-CN" altLang="en-US" smtClean="0"/>
              <a:t>2019/6/4</a:t>
            </a:fld>
            <a:endParaRPr lang="en-US" altLang="zh-CN"/>
          </a:p>
        </p:txBody>
      </p:sp>
      <p:sp>
        <p:nvSpPr>
          <p:cNvPr id="7" name="灯片编号占位符 6"/>
          <p:cNvSpPr>
            <a:spLocks noGrp="1"/>
          </p:cNvSpPr>
          <p:nvPr>
            <p:ph type="sldNum" sz="quarter" idx="12"/>
          </p:nvPr>
        </p:nvSpPr>
        <p:spPr/>
        <p:txBody>
          <a:bodyPr/>
          <a:lstStyle>
            <a:lvl1pPr>
              <a:defRPr/>
            </a:lvl1pPr>
          </a:lstStyle>
          <a:p>
            <a:fld id="{436DD6A5-92CF-45FF-88C0-62C512EF5307}" type="slidenum">
              <a:rPr lang="en-US" altLang="zh-CN"/>
              <a:pPr/>
              <a:t>‹#›</a:t>
            </a:fld>
            <a:endParaRPr lang="en-US" altLang="zh-CN"/>
          </a:p>
        </p:txBody>
      </p:sp>
    </p:spTree>
    <p:extLst>
      <p:ext uri="{BB962C8B-B14F-4D97-AF65-F5344CB8AC3E}">
        <p14:creationId xmlns:p14="http://schemas.microsoft.com/office/powerpoint/2010/main" val="4126953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9A7E63A6-12A7-43C0-9C60-4423FE6772F4}" type="datetime1">
              <a:rPr lang="zh-CN" altLang="en-US" smtClean="0"/>
              <a:t>2019/6/4</a:t>
            </a:fld>
            <a:endParaRPr lang="en-US" altLang="zh-CN"/>
          </a:p>
        </p:txBody>
      </p:sp>
      <p:sp>
        <p:nvSpPr>
          <p:cNvPr id="9" name="灯片编号占位符 8"/>
          <p:cNvSpPr>
            <a:spLocks noGrp="1"/>
          </p:cNvSpPr>
          <p:nvPr>
            <p:ph type="sldNum" sz="quarter" idx="12"/>
          </p:nvPr>
        </p:nvSpPr>
        <p:spPr/>
        <p:txBody>
          <a:bodyPr/>
          <a:lstStyle>
            <a:lvl1pPr>
              <a:defRPr/>
            </a:lvl1pPr>
          </a:lstStyle>
          <a:p>
            <a:fld id="{EEE1A705-9A87-40D9-8585-F8F26534989F}" type="slidenum">
              <a:rPr lang="en-US" altLang="zh-CN"/>
              <a:pPr/>
              <a:t>‹#›</a:t>
            </a:fld>
            <a:endParaRPr lang="en-US" altLang="zh-CN"/>
          </a:p>
        </p:txBody>
      </p:sp>
    </p:spTree>
    <p:extLst>
      <p:ext uri="{BB962C8B-B14F-4D97-AF65-F5344CB8AC3E}">
        <p14:creationId xmlns:p14="http://schemas.microsoft.com/office/powerpoint/2010/main" val="2890414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065E1112-FF5F-4577-A744-B6B67D5B084B}"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lvl1pPr>
              <a:defRPr/>
            </a:lvl1pPr>
          </a:lstStyle>
          <a:p>
            <a:fld id="{8993A100-B4E9-43DB-8D48-3D41510D7114}" type="slidenum">
              <a:rPr lang="en-US" altLang="zh-CN"/>
              <a:pPr/>
              <a:t>‹#›</a:t>
            </a:fld>
            <a:endParaRPr lang="en-US" altLang="zh-CN"/>
          </a:p>
        </p:txBody>
      </p:sp>
    </p:spTree>
    <p:extLst>
      <p:ext uri="{BB962C8B-B14F-4D97-AF65-F5344CB8AC3E}">
        <p14:creationId xmlns:p14="http://schemas.microsoft.com/office/powerpoint/2010/main" val="145458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3796429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2BB49B1-458E-403E-8027-CCB9CB6D86BB}" type="datetime1">
              <a:rPr lang="zh-CN" altLang="en-US" smtClean="0"/>
              <a:t>2019/6/4</a:t>
            </a:fld>
            <a:endParaRPr lang="en-US" altLang="zh-CN"/>
          </a:p>
        </p:txBody>
      </p:sp>
      <p:sp>
        <p:nvSpPr>
          <p:cNvPr id="4" name="灯片编号占位符 3"/>
          <p:cNvSpPr>
            <a:spLocks noGrp="1"/>
          </p:cNvSpPr>
          <p:nvPr>
            <p:ph type="sldNum" sz="quarter" idx="12"/>
          </p:nvPr>
        </p:nvSpPr>
        <p:spPr/>
        <p:txBody>
          <a:bodyPr/>
          <a:lstStyle>
            <a:lvl1pPr>
              <a:defRPr/>
            </a:lvl1pPr>
          </a:lstStyle>
          <a:p>
            <a:fld id="{B57BB829-CC45-4FC3-9232-AAB10ADADDB4}" type="slidenum">
              <a:rPr lang="en-US" altLang="zh-CN"/>
              <a:pPr/>
              <a:t>‹#›</a:t>
            </a:fld>
            <a:endParaRPr lang="en-US" altLang="zh-CN"/>
          </a:p>
        </p:txBody>
      </p:sp>
    </p:spTree>
    <p:extLst>
      <p:ext uri="{BB962C8B-B14F-4D97-AF65-F5344CB8AC3E}">
        <p14:creationId xmlns:p14="http://schemas.microsoft.com/office/powerpoint/2010/main" val="3256062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0B58F0C-48CE-46E7-AAFA-2C814B95F44A}" type="datetime1">
              <a:rPr lang="zh-CN" altLang="en-US" smtClean="0"/>
              <a:t>2019/6/4</a:t>
            </a:fld>
            <a:endParaRPr lang="en-US" altLang="zh-CN"/>
          </a:p>
        </p:txBody>
      </p:sp>
      <p:sp>
        <p:nvSpPr>
          <p:cNvPr id="7" name="灯片编号占位符 6"/>
          <p:cNvSpPr>
            <a:spLocks noGrp="1"/>
          </p:cNvSpPr>
          <p:nvPr>
            <p:ph type="sldNum" sz="quarter" idx="12"/>
          </p:nvPr>
        </p:nvSpPr>
        <p:spPr/>
        <p:txBody>
          <a:bodyPr/>
          <a:lstStyle>
            <a:lvl1pPr>
              <a:defRPr/>
            </a:lvl1pPr>
          </a:lstStyle>
          <a:p>
            <a:fld id="{6C42BEE6-27F5-4707-951E-E94718B787A0}" type="slidenum">
              <a:rPr lang="en-US" altLang="zh-CN"/>
              <a:pPr/>
              <a:t>‹#›</a:t>
            </a:fld>
            <a:endParaRPr lang="en-US" altLang="zh-CN"/>
          </a:p>
        </p:txBody>
      </p:sp>
    </p:spTree>
    <p:extLst>
      <p:ext uri="{BB962C8B-B14F-4D97-AF65-F5344CB8AC3E}">
        <p14:creationId xmlns:p14="http://schemas.microsoft.com/office/powerpoint/2010/main" val="566162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6211B07-5268-4A9E-B8B8-ACF135030630}" type="datetime1">
              <a:rPr lang="zh-CN" altLang="en-US" smtClean="0"/>
              <a:t>2019/6/4</a:t>
            </a:fld>
            <a:endParaRPr lang="en-US" altLang="zh-CN"/>
          </a:p>
        </p:txBody>
      </p:sp>
      <p:sp>
        <p:nvSpPr>
          <p:cNvPr id="7" name="灯片编号占位符 6"/>
          <p:cNvSpPr>
            <a:spLocks noGrp="1"/>
          </p:cNvSpPr>
          <p:nvPr>
            <p:ph type="sldNum" sz="quarter" idx="12"/>
          </p:nvPr>
        </p:nvSpPr>
        <p:spPr/>
        <p:txBody>
          <a:bodyPr/>
          <a:lstStyle>
            <a:lvl1pPr>
              <a:defRPr/>
            </a:lvl1pPr>
          </a:lstStyle>
          <a:p>
            <a:fld id="{BCAE4838-1D78-4401-94EA-D6F3181B7ACA}" type="slidenum">
              <a:rPr lang="en-US" altLang="zh-CN"/>
              <a:pPr/>
              <a:t>‹#›</a:t>
            </a:fld>
            <a:endParaRPr lang="en-US" altLang="zh-CN"/>
          </a:p>
        </p:txBody>
      </p:sp>
    </p:spTree>
    <p:extLst>
      <p:ext uri="{BB962C8B-B14F-4D97-AF65-F5344CB8AC3E}">
        <p14:creationId xmlns:p14="http://schemas.microsoft.com/office/powerpoint/2010/main" val="419709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667DDA1-8EF6-48E8-ACEB-7B6C6FD4A9B2}" type="datetime1">
              <a:rPr lang="zh-CN" altLang="en-US" smtClean="0"/>
              <a:t>2019/6/4</a:t>
            </a:fld>
            <a:endParaRPr lang="en-US" altLang="zh-CN"/>
          </a:p>
        </p:txBody>
      </p:sp>
      <p:sp>
        <p:nvSpPr>
          <p:cNvPr id="6" name="灯片编号占位符 5"/>
          <p:cNvSpPr>
            <a:spLocks noGrp="1"/>
          </p:cNvSpPr>
          <p:nvPr>
            <p:ph type="sldNum" sz="quarter" idx="12"/>
          </p:nvPr>
        </p:nvSpPr>
        <p:spPr/>
        <p:txBody>
          <a:bodyPr/>
          <a:lstStyle>
            <a:lvl1pPr>
              <a:defRPr/>
            </a:lvl1pPr>
          </a:lstStyle>
          <a:p>
            <a:fld id="{EC7632E8-82DA-4D24-8EB3-4495BB085895}" type="slidenum">
              <a:rPr lang="en-US" altLang="zh-CN"/>
              <a:pPr/>
              <a:t>‹#›</a:t>
            </a:fld>
            <a:endParaRPr lang="en-US" altLang="zh-CN"/>
          </a:p>
        </p:txBody>
      </p:sp>
    </p:spTree>
    <p:extLst>
      <p:ext uri="{BB962C8B-B14F-4D97-AF65-F5344CB8AC3E}">
        <p14:creationId xmlns:p14="http://schemas.microsoft.com/office/powerpoint/2010/main" val="12737671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35D0FC16-A996-4812-AB62-6E1581C7AEBF}" type="datetime1">
              <a:rPr lang="zh-CN" altLang="en-US" smtClean="0"/>
              <a:t>2019/6/4</a:t>
            </a:fld>
            <a:endParaRPr lang="en-US" altLang="zh-CN"/>
          </a:p>
        </p:txBody>
      </p:sp>
      <p:sp>
        <p:nvSpPr>
          <p:cNvPr id="6" name="灯片编号占位符 5"/>
          <p:cNvSpPr>
            <a:spLocks noGrp="1"/>
          </p:cNvSpPr>
          <p:nvPr>
            <p:ph type="sldNum" sz="quarter" idx="12"/>
          </p:nvPr>
        </p:nvSpPr>
        <p:spPr/>
        <p:txBody>
          <a:bodyPr/>
          <a:lstStyle>
            <a:lvl1pPr>
              <a:defRPr/>
            </a:lvl1pPr>
          </a:lstStyle>
          <a:p>
            <a:fld id="{E70C019F-EE32-4A6F-91D7-1B31B755558F}" type="slidenum">
              <a:rPr lang="en-US" altLang="zh-CN"/>
              <a:pPr/>
              <a:t>‹#›</a:t>
            </a:fld>
            <a:endParaRPr lang="en-US" altLang="zh-CN"/>
          </a:p>
        </p:txBody>
      </p:sp>
    </p:spTree>
    <p:extLst>
      <p:ext uri="{BB962C8B-B14F-4D97-AF65-F5344CB8AC3E}">
        <p14:creationId xmlns:p14="http://schemas.microsoft.com/office/powerpoint/2010/main" val="2616469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76131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250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288687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4038146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422164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35936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3435402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7C76FF-3ED2-446F-B028-7A62AC295265}"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104428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C76FF-3ED2-446F-B028-7A62AC295265}" type="datetimeFigureOut">
              <a:rPr lang="zh-CN" altLang="en-US" smtClean="0"/>
              <a:t>2019/6/4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86E0-1AB1-4FA5-92B7-3865C0859FD8}" type="slidenum">
              <a:rPr lang="zh-CN" altLang="en-US" smtClean="0"/>
              <a:t>‹#›</a:t>
            </a:fld>
            <a:endParaRPr lang="zh-CN" altLang="en-US"/>
          </a:p>
        </p:txBody>
      </p:sp>
    </p:spTree>
    <p:extLst>
      <p:ext uri="{BB962C8B-B14F-4D97-AF65-F5344CB8AC3E}">
        <p14:creationId xmlns:p14="http://schemas.microsoft.com/office/powerpoint/2010/main" val="129806029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766233" y="188914"/>
            <a:ext cx="1066800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p>
            <a:pPr lvl="0"/>
            <a:r>
              <a:rPr lang="zh-CN" altLang="en-US" dirty="0"/>
              <a:t>单击此处编辑母版标题样式</a:t>
            </a:r>
          </a:p>
        </p:txBody>
      </p:sp>
      <p:sp>
        <p:nvSpPr>
          <p:cNvPr id="14339" name="Rectangle 3"/>
          <p:cNvSpPr>
            <a:spLocks noGrp="1" noChangeArrowheads="1"/>
          </p:cNvSpPr>
          <p:nvPr>
            <p:ph type="body" idx="1"/>
          </p:nvPr>
        </p:nvSpPr>
        <p:spPr bwMode="auto">
          <a:xfrm>
            <a:off x="755651" y="1052513"/>
            <a:ext cx="10668000" cy="5219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340" name="AutoShape 4"/>
          <p:cNvSpPr>
            <a:spLocks noChangeArrowheads="1"/>
          </p:cNvSpPr>
          <p:nvPr/>
        </p:nvSpPr>
        <p:spPr bwMode="auto">
          <a:xfrm>
            <a:off x="812800" y="908050"/>
            <a:ext cx="10610851" cy="109538"/>
          </a:xfrm>
          <a:custGeom>
            <a:avLst/>
            <a:gdLst>
              <a:gd name="G0" fmla="+- 585 0 0"/>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anose="02020603050405020304" pitchFamily="18" charset="0"/>
            </a:endParaRPr>
          </a:p>
        </p:txBody>
      </p:sp>
      <p:sp>
        <p:nvSpPr>
          <p:cNvPr id="14341" name="Line 5"/>
          <p:cNvSpPr>
            <a:spLocks noChangeShapeType="1"/>
          </p:cNvSpPr>
          <p:nvPr/>
        </p:nvSpPr>
        <p:spPr bwMode="auto">
          <a:xfrm flipV="1">
            <a:off x="812800" y="6308725"/>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4342" name="Rectangle 6"/>
          <p:cNvSpPr>
            <a:spLocks noGrp="1" noChangeArrowheads="1"/>
          </p:cNvSpPr>
          <p:nvPr>
            <p:ph type="dt" sz="half" idx="2"/>
          </p:nvPr>
        </p:nvSpPr>
        <p:spPr bwMode="auto">
          <a:xfrm>
            <a:off x="812800" y="6381751"/>
            <a:ext cx="2641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85E43747-00D3-4709-B2C3-ACBB5DF1A894}" type="datetime1">
              <a:rPr lang="zh-CN" altLang="en-US" smtClean="0"/>
              <a:t>2019/6/4</a:t>
            </a:fld>
            <a:endParaRPr lang="en-US" altLang="zh-CN" dirty="0"/>
          </a:p>
        </p:txBody>
      </p:sp>
      <p:sp>
        <p:nvSpPr>
          <p:cNvPr id="14344" name="Rectangle 8"/>
          <p:cNvSpPr>
            <a:spLocks noGrp="1" noChangeArrowheads="1"/>
          </p:cNvSpPr>
          <p:nvPr>
            <p:ph type="sldNum" sz="quarter" idx="4"/>
          </p:nvPr>
        </p:nvSpPr>
        <p:spPr bwMode="auto">
          <a:xfrm>
            <a:off x="8784167" y="6381750"/>
            <a:ext cx="26416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AD777A28-E063-4957-84E5-9A2BAFEED1DA}" type="slidenum">
              <a:rPr lang="en-US" altLang="zh-CN"/>
              <a:pPr/>
              <a:t>‹#›</a:t>
            </a:fld>
            <a:endParaRPr lang="en-US" altLang="zh-CN"/>
          </a:p>
        </p:txBody>
      </p:sp>
      <p:pic>
        <p:nvPicPr>
          <p:cNvPr id="14350" name="Picture 14" descr="python"/>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12301" y="188914"/>
            <a:ext cx="2679700" cy="67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649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hdr="0"/>
  <p:txStyles>
    <p:titleStyle>
      <a:lvl1pPr algn="l" rtl="0" eaLnBrk="1" fontAlgn="base" hangingPunct="1">
        <a:spcBef>
          <a:spcPct val="0"/>
        </a:spcBef>
        <a:spcAft>
          <a:spcPct val="0"/>
        </a:spcAft>
        <a:defRPr sz="3800" kern="1200">
          <a:solidFill>
            <a:schemeClr val="tx2"/>
          </a:solidFill>
          <a:latin typeface="+mj-lt"/>
          <a:ea typeface="+mj-ea"/>
          <a:cs typeface="+mj-cs"/>
        </a:defRPr>
      </a:lvl1pPr>
      <a:lvl2pPr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lnSpc>
          <a:spcPct val="120000"/>
        </a:lnSpc>
        <a:spcBef>
          <a:spcPct val="20000"/>
        </a:spcBef>
        <a:spcAft>
          <a:spcPct val="0"/>
        </a:spcAft>
        <a:buClr>
          <a:schemeClr val="accent2"/>
        </a:buClr>
        <a:buFont typeface="Wingdings" panose="05000000000000000000" pitchFamily="2" charset="2"/>
        <a:buChar char="o"/>
        <a:defRPr sz="3200" kern="1200">
          <a:solidFill>
            <a:schemeClr val="tx1"/>
          </a:solidFill>
          <a:latin typeface="+mn-lt"/>
          <a:ea typeface="+mn-ea"/>
          <a:cs typeface="+mn-cs"/>
        </a:defRPr>
      </a:lvl1pPr>
      <a:lvl2pPr marL="908050" indent="-436563" algn="l" rtl="0" eaLnBrk="1" fontAlgn="base" hangingPunct="1">
        <a:lnSpc>
          <a:spcPct val="120000"/>
        </a:lnSpc>
        <a:spcBef>
          <a:spcPct val="20000"/>
        </a:spcBef>
        <a:spcAft>
          <a:spcPct val="0"/>
        </a:spcAft>
        <a:buClr>
          <a:schemeClr val="accent2"/>
        </a:buClr>
        <a:buFont typeface="Wingdings" panose="05000000000000000000" pitchFamily="2" charset="2"/>
        <a:buChar char="u"/>
        <a:defRPr sz="2800" kern="1200">
          <a:solidFill>
            <a:schemeClr val="tx1"/>
          </a:solidFill>
          <a:latin typeface="+mn-lt"/>
          <a:ea typeface="+mn-ea"/>
          <a:cs typeface="+mn-cs"/>
        </a:defRPr>
      </a:lvl2pPr>
      <a:lvl3pPr marL="1304925" indent="-395288" algn="l" rtl="0" eaLnBrk="1" fontAlgn="base" hangingPunct="1">
        <a:lnSpc>
          <a:spcPct val="120000"/>
        </a:lnSpc>
        <a:spcBef>
          <a:spcPct val="20000"/>
        </a:spcBef>
        <a:spcAft>
          <a:spcPct val="0"/>
        </a:spcAft>
        <a:buClr>
          <a:schemeClr val="accent2"/>
        </a:buClr>
        <a:buFont typeface="Wingdings" panose="05000000000000000000" pitchFamily="2" charset="2"/>
        <a:buChar char="Ø"/>
        <a:defRPr sz="2400" kern="1200">
          <a:solidFill>
            <a:schemeClr val="tx1"/>
          </a:solidFill>
          <a:latin typeface="+mn-lt"/>
          <a:ea typeface="+mn-ea"/>
          <a:cs typeface="+mn-cs"/>
        </a:defRPr>
      </a:lvl3pPr>
      <a:lvl4pPr marL="1693863" indent="-387350" algn="l" rtl="0" eaLnBrk="1" fontAlgn="base" hangingPunct="1">
        <a:lnSpc>
          <a:spcPct val="120000"/>
        </a:lnSpc>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1" fontAlgn="base" hangingPunct="1">
        <a:lnSpc>
          <a:spcPct val="120000"/>
        </a:lnSpc>
        <a:spcBef>
          <a:spcPct val="25000"/>
        </a:spcBef>
        <a:spcAft>
          <a:spcPct val="0"/>
        </a:spcAft>
        <a:buClr>
          <a:schemeClr val="accent2"/>
        </a:buClr>
        <a:buFont typeface="Wingdings" panose="05000000000000000000" pitchFamily="2" charset="2"/>
        <a:buChar char="l"/>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9624" y="452675"/>
            <a:ext cx="7193246"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99624" y="2602882"/>
            <a:ext cx="719324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717448" y="10524695"/>
            <a:ext cx="2560155" cy="290604"/>
          </a:xfrm>
          <a:prstGeom prst="rect">
            <a:avLst/>
          </a:prstGeom>
        </p:spPr>
        <p:txBody>
          <a:bodyPr wrap="square" lIns="0" tIns="0" rIns="0" bIns="0">
            <a:spAutoFit/>
          </a:bodyPr>
          <a:lstStyle>
            <a:lvl1pPr marL="0" algn="ctr" defTabSz="967527" rtl="0" eaLnBrk="0" latinLnBrk="0" hangingPunct="0">
              <a:defRPr sz="1905" kern="1200">
                <a:solidFill>
                  <a:schemeClr val="tx1">
                    <a:tint val="75000"/>
                  </a:schemeClr>
                </a:solidFill>
                <a:latin typeface="Arial"/>
                <a:ea typeface="Arial"/>
                <a:cs typeface="Arial"/>
              </a:defRPr>
            </a:lvl1pPr>
            <a:lvl2pPr marL="0" algn="l" defTabSz="967527" rtl="0" eaLnBrk="0" latinLnBrk="0" hangingPunct="0">
              <a:defRPr sz="1905" kern="1200" smtId="4294967295">
                <a:solidFill>
                  <a:schemeClr val="phClr"/>
                </a:solidFill>
                <a:latin typeface="Arial"/>
                <a:ea typeface="Arial"/>
                <a:cs typeface="Arial"/>
              </a:defRPr>
            </a:lvl2pPr>
            <a:lvl3pPr marL="0" algn="l" defTabSz="967527" rtl="0" eaLnBrk="0" latinLnBrk="0" hangingPunct="0">
              <a:defRPr sz="1905" kern="1200" smtId="4294967295">
                <a:solidFill>
                  <a:schemeClr val="phClr"/>
                </a:solidFill>
                <a:latin typeface="Arial"/>
                <a:ea typeface="Arial"/>
                <a:cs typeface="Arial"/>
              </a:defRPr>
            </a:lvl3pPr>
            <a:lvl4pPr marL="0" algn="l" defTabSz="967527" rtl="0" eaLnBrk="0" latinLnBrk="0" hangingPunct="0">
              <a:defRPr sz="1905" kern="1200" smtId="4294967295">
                <a:solidFill>
                  <a:schemeClr val="phClr"/>
                </a:solidFill>
                <a:latin typeface="Arial"/>
                <a:ea typeface="Arial"/>
                <a:cs typeface="Arial"/>
              </a:defRPr>
            </a:lvl4pPr>
            <a:lvl5pPr marL="0" algn="l" defTabSz="967527" rtl="0" eaLnBrk="0" latinLnBrk="0" hangingPunct="0">
              <a:defRPr sz="1905" kern="1200" smtId="4294967295">
                <a:solidFill>
                  <a:schemeClr val="phClr"/>
                </a:solidFill>
                <a:latin typeface="Arial"/>
                <a:ea typeface="Arial"/>
                <a:cs typeface="Arial"/>
              </a:defRPr>
            </a:lvl5pPr>
            <a:lvl6pPr marL="0" algn="l" defTabSz="967527" rtl="0" eaLnBrk="0" latinLnBrk="0" hangingPunct="0">
              <a:defRPr sz="1905" kern="1200" smtId="4294967295">
                <a:solidFill>
                  <a:schemeClr val="phClr"/>
                </a:solidFill>
                <a:latin typeface="Arial"/>
                <a:ea typeface="Arial"/>
                <a:cs typeface="Arial"/>
              </a:defRPr>
            </a:lvl6pPr>
            <a:lvl7pPr marL="0" algn="l" defTabSz="967527" rtl="0" eaLnBrk="0" latinLnBrk="0" hangingPunct="0">
              <a:defRPr sz="1905" kern="1200" smtId="4294967295">
                <a:solidFill>
                  <a:schemeClr val="phClr"/>
                </a:solidFill>
                <a:latin typeface="Arial"/>
                <a:ea typeface="Arial"/>
                <a:cs typeface="Arial"/>
              </a:defRPr>
            </a:lvl7pPr>
            <a:lvl8pPr marL="0" algn="l" defTabSz="967527" rtl="0" eaLnBrk="0" latinLnBrk="0" hangingPunct="0">
              <a:defRPr sz="1905" kern="1200" smtId="4294967295">
                <a:solidFill>
                  <a:schemeClr val="phClr"/>
                </a:solidFill>
                <a:latin typeface="Arial"/>
                <a:ea typeface="Arial"/>
                <a:cs typeface="Arial"/>
              </a:defRPr>
            </a:lvl8pPr>
          </a:lstStyle>
          <a:p>
            <a:endParaRPr/>
          </a:p>
        </p:txBody>
      </p:sp>
      <p:sp>
        <p:nvSpPr>
          <p:cNvPr id="5" name="Holder 5"/>
          <p:cNvSpPr>
            <a:spLocks noGrp="1"/>
          </p:cNvSpPr>
          <p:nvPr>
            <p:ph type="dt" sz="half" idx="6"/>
          </p:nvPr>
        </p:nvSpPr>
        <p:spPr>
          <a:xfrm>
            <a:off x="399625" y="10524695"/>
            <a:ext cx="1840111" cy="290604"/>
          </a:xfrm>
          <a:prstGeom prst="rect">
            <a:avLst/>
          </a:prstGeom>
        </p:spPr>
        <p:txBody>
          <a:bodyPr wrap="square" lIns="0" tIns="0" rIns="0" bIns="0">
            <a:spAutoFit/>
          </a:bodyPr>
          <a:lstStyle>
            <a:lvl1pPr marL="0" algn="l" defTabSz="967527" rtl="0" eaLnBrk="0" latinLnBrk="0" hangingPunct="0">
              <a:defRPr sz="1905" kern="1200">
                <a:solidFill>
                  <a:schemeClr val="tx1">
                    <a:tint val="75000"/>
                  </a:schemeClr>
                </a:solidFill>
                <a:latin typeface="Arial"/>
                <a:ea typeface="Arial"/>
                <a:cs typeface="Arial"/>
              </a:defRPr>
            </a:lvl1pPr>
            <a:lvl2pPr marL="0" algn="l" defTabSz="967527" rtl="0" eaLnBrk="0" latinLnBrk="0" hangingPunct="0">
              <a:defRPr sz="1905" kern="1200" smtId="4294967295">
                <a:solidFill>
                  <a:schemeClr val="phClr"/>
                </a:solidFill>
                <a:latin typeface="Arial"/>
                <a:ea typeface="Arial"/>
                <a:cs typeface="Arial"/>
              </a:defRPr>
            </a:lvl2pPr>
            <a:lvl3pPr marL="0" algn="l" defTabSz="967527" rtl="0" eaLnBrk="0" latinLnBrk="0" hangingPunct="0">
              <a:defRPr sz="1905" kern="1200" smtId="4294967295">
                <a:solidFill>
                  <a:schemeClr val="phClr"/>
                </a:solidFill>
                <a:latin typeface="Arial"/>
                <a:ea typeface="Arial"/>
                <a:cs typeface="Arial"/>
              </a:defRPr>
            </a:lvl3pPr>
            <a:lvl4pPr marL="0" algn="l" defTabSz="967527" rtl="0" eaLnBrk="0" latinLnBrk="0" hangingPunct="0">
              <a:defRPr sz="1905" kern="1200" smtId="4294967295">
                <a:solidFill>
                  <a:schemeClr val="phClr"/>
                </a:solidFill>
                <a:latin typeface="Arial"/>
                <a:ea typeface="Arial"/>
                <a:cs typeface="Arial"/>
              </a:defRPr>
            </a:lvl4pPr>
            <a:lvl5pPr marL="0" algn="l" defTabSz="967527" rtl="0" eaLnBrk="0" latinLnBrk="0" hangingPunct="0">
              <a:defRPr sz="1905" kern="1200" smtId="4294967295">
                <a:solidFill>
                  <a:schemeClr val="phClr"/>
                </a:solidFill>
                <a:latin typeface="Arial"/>
                <a:ea typeface="Arial"/>
                <a:cs typeface="Arial"/>
              </a:defRPr>
            </a:lvl5pPr>
            <a:lvl6pPr marL="0" algn="l" defTabSz="967527" rtl="0" eaLnBrk="0" latinLnBrk="0" hangingPunct="0">
              <a:defRPr sz="1905" kern="1200" smtId="4294967295">
                <a:solidFill>
                  <a:schemeClr val="phClr"/>
                </a:solidFill>
                <a:latin typeface="Arial"/>
                <a:ea typeface="Arial"/>
                <a:cs typeface="Arial"/>
              </a:defRPr>
            </a:lvl6pPr>
            <a:lvl7pPr marL="0" algn="l" defTabSz="967527" rtl="0" eaLnBrk="0" latinLnBrk="0" hangingPunct="0">
              <a:defRPr sz="1905" kern="1200" smtId="4294967295">
                <a:solidFill>
                  <a:schemeClr val="phClr"/>
                </a:solidFill>
                <a:latin typeface="Arial"/>
                <a:ea typeface="Arial"/>
                <a:cs typeface="Arial"/>
              </a:defRPr>
            </a:lvl7pPr>
            <a:lvl8pPr marL="0" algn="l" defTabSz="967527" rtl="0" eaLnBrk="0" latinLnBrk="0" hangingPunct="0">
              <a:defRPr sz="1905" kern="1200" smtId="4294967295">
                <a:solidFill>
                  <a:schemeClr val="phClr"/>
                </a:solidFill>
                <a:latin typeface="Arial"/>
                <a:ea typeface="Arial"/>
                <a:cs typeface="Arial"/>
              </a:defRPr>
            </a:lvl8pPr>
          </a:lstStyle>
          <a:p>
            <a:fld id="{1D8BD707-D9CF-40AE-B4C6-C98DA3205C09}" type="datetimeFigureOut">
              <a:rPr lang="en-US"/>
              <a:t>6/4/2019</a:t>
            </a:fld>
            <a:endParaRPr lang="en-US"/>
          </a:p>
        </p:txBody>
      </p:sp>
      <p:sp>
        <p:nvSpPr>
          <p:cNvPr id="6" name="Holder 6"/>
          <p:cNvSpPr>
            <a:spLocks noGrp="1"/>
          </p:cNvSpPr>
          <p:nvPr>
            <p:ph type="sldNum" sz="quarter" idx="7"/>
          </p:nvPr>
        </p:nvSpPr>
        <p:spPr>
          <a:xfrm>
            <a:off x="5754598" y="10524695"/>
            <a:ext cx="1840111" cy="290604"/>
          </a:xfrm>
          <a:prstGeom prst="rect">
            <a:avLst/>
          </a:prstGeom>
        </p:spPr>
        <p:txBody>
          <a:bodyPr wrap="square" lIns="0" tIns="0" rIns="0" bIns="0">
            <a:spAutoFit/>
          </a:bodyPr>
          <a:lstStyle>
            <a:lvl1pPr marL="0" algn="r" defTabSz="967527" rtl="0" eaLnBrk="0" latinLnBrk="0" hangingPunct="0">
              <a:defRPr sz="1905" kern="1200">
                <a:solidFill>
                  <a:schemeClr val="tx1">
                    <a:tint val="75000"/>
                  </a:schemeClr>
                </a:solidFill>
                <a:latin typeface="Arial"/>
                <a:ea typeface="Arial"/>
                <a:cs typeface="Arial"/>
              </a:defRPr>
            </a:lvl1pPr>
            <a:lvl2pPr marL="0" algn="l" defTabSz="967527" rtl="0" eaLnBrk="0" latinLnBrk="0" hangingPunct="0">
              <a:defRPr sz="1905" kern="1200" smtId="4294967295">
                <a:solidFill>
                  <a:schemeClr val="phClr"/>
                </a:solidFill>
                <a:latin typeface="Arial"/>
                <a:ea typeface="Arial"/>
                <a:cs typeface="Arial"/>
              </a:defRPr>
            </a:lvl2pPr>
            <a:lvl3pPr marL="0" algn="l" defTabSz="967527" rtl="0" eaLnBrk="0" latinLnBrk="0" hangingPunct="0">
              <a:defRPr sz="1905" kern="1200" smtId="4294967295">
                <a:solidFill>
                  <a:schemeClr val="phClr"/>
                </a:solidFill>
                <a:latin typeface="Arial"/>
                <a:ea typeface="Arial"/>
                <a:cs typeface="Arial"/>
              </a:defRPr>
            </a:lvl3pPr>
            <a:lvl4pPr marL="0" algn="l" defTabSz="967527" rtl="0" eaLnBrk="0" latinLnBrk="0" hangingPunct="0">
              <a:defRPr sz="1905" kern="1200" smtId="4294967295">
                <a:solidFill>
                  <a:schemeClr val="phClr"/>
                </a:solidFill>
                <a:latin typeface="Arial"/>
                <a:ea typeface="Arial"/>
                <a:cs typeface="Arial"/>
              </a:defRPr>
            </a:lvl4pPr>
            <a:lvl5pPr marL="0" algn="l" defTabSz="967527" rtl="0" eaLnBrk="0" latinLnBrk="0" hangingPunct="0">
              <a:defRPr sz="1905" kern="1200" smtId="4294967295">
                <a:solidFill>
                  <a:schemeClr val="phClr"/>
                </a:solidFill>
                <a:latin typeface="Arial"/>
                <a:ea typeface="Arial"/>
                <a:cs typeface="Arial"/>
              </a:defRPr>
            </a:lvl5pPr>
            <a:lvl6pPr marL="0" algn="l" defTabSz="967527" rtl="0" eaLnBrk="0" latinLnBrk="0" hangingPunct="0">
              <a:defRPr sz="1905" kern="1200" smtId="4294967295">
                <a:solidFill>
                  <a:schemeClr val="phClr"/>
                </a:solidFill>
                <a:latin typeface="Arial"/>
                <a:ea typeface="Arial"/>
                <a:cs typeface="Arial"/>
              </a:defRPr>
            </a:lvl6pPr>
            <a:lvl7pPr marL="0" algn="l" defTabSz="967527" rtl="0" eaLnBrk="0" latinLnBrk="0" hangingPunct="0">
              <a:defRPr sz="1905" kern="1200" smtId="4294967295">
                <a:solidFill>
                  <a:schemeClr val="phClr"/>
                </a:solidFill>
                <a:latin typeface="Arial"/>
                <a:ea typeface="Arial"/>
                <a:cs typeface="Arial"/>
              </a:defRPr>
            </a:lvl7pPr>
            <a:lvl8pPr marL="0" algn="l" defTabSz="967527" rtl="0" eaLnBrk="0" latinLnBrk="0" hangingPunct="0">
              <a:defRPr sz="1905" kern="1200" smtId="4294967295">
                <a:solidFill>
                  <a:schemeClr val="phClr"/>
                </a:solidFill>
                <a:latin typeface="Arial"/>
                <a:ea typeface="Arial"/>
                <a:cs typeface="Arial"/>
              </a:defRPr>
            </a:lvl8pPr>
          </a:lstStyle>
          <a:p>
            <a:fld id="{B6F15528-21DE-4FAA-801E-634DDDAF4B2B}" type="slidenum">
              <a:t>‹#›</a:t>
            </a:fld>
            <a:endParaRPr/>
          </a:p>
        </p:txBody>
      </p:sp>
    </p:spTree>
    <p:extLst>
      <p:ext uri="{BB962C8B-B14F-4D97-AF65-F5344CB8AC3E}">
        <p14:creationId xmlns:p14="http://schemas.microsoft.com/office/powerpoint/2010/main" val="3934392612"/>
      </p:ext>
    </p:extLst>
  </p:cSld>
  <p:clrMap bg1="lt1" tx1="dk1" bg2="lt2" tx2="dk2" accent1="accent1" accent2="accent2" accent3="accent3" accent4="accent4" accent5="accent5" accent6="accent6" hlink="hlink" folHlink="folHlink"/>
  <p:sldLayoutIdLst>
    <p:sldLayoutId id="2147483724" r:id="rId1"/>
  </p:sldLayoutIdLst>
  <p:transition/>
  <p:txStyles>
    <p:titleStyle>
      <a:lvl1pPr>
        <a:defRPr>
          <a:latin typeface="+mj-lt"/>
          <a:ea typeface="+mj-ea"/>
          <a:cs typeface="+mj-cs"/>
        </a:defRPr>
      </a:lvl1pPr>
    </p:titleStyle>
    <p:bodyStyle>
      <a:lvl1pPr marL="0">
        <a:defRPr>
          <a:latin typeface="+mn-lt"/>
          <a:ea typeface="+mn-ea"/>
          <a:cs typeface="+mn-cs"/>
        </a:defRPr>
      </a:lvl1pPr>
      <a:lvl2pPr marL="483763">
        <a:defRPr>
          <a:latin typeface="+mn-lt"/>
          <a:ea typeface="+mn-ea"/>
          <a:cs typeface="+mn-cs"/>
        </a:defRPr>
      </a:lvl2pPr>
      <a:lvl3pPr marL="967527">
        <a:defRPr>
          <a:latin typeface="+mn-lt"/>
          <a:ea typeface="+mn-ea"/>
          <a:cs typeface="+mn-cs"/>
        </a:defRPr>
      </a:lvl3pPr>
      <a:lvl4pPr marL="1451290">
        <a:defRPr>
          <a:latin typeface="+mn-lt"/>
          <a:ea typeface="+mn-ea"/>
          <a:cs typeface="+mn-cs"/>
        </a:defRPr>
      </a:lvl4pPr>
      <a:lvl5pPr marL="1935053">
        <a:defRPr>
          <a:latin typeface="+mn-lt"/>
          <a:ea typeface="+mn-ea"/>
          <a:cs typeface="+mn-cs"/>
        </a:defRPr>
      </a:lvl5pPr>
      <a:lvl6pPr marL="2418817">
        <a:defRPr>
          <a:latin typeface="+mn-lt"/>
          <a:ea typeface="+mn-ea"/>
          <a:cs typeface="+mn-cs"/>
        </a:defRPr>
      </a:lvl6pPr>
      <a:lvl7pPr marL="2902580">
        <a:defRPr>
          <a:latin typeface="+mn-lt"/>
          <a:ea typeface="+mn-ea"/>
          <a:cs typeface="+mn-cs"/>
        </a:defRPr>
      </a:lvl7pPr>
      <a:lvl8pPr marL="3386343">
        <a:defRPr>
          <a:latin typeface="+mn-lt"/>
          <a:ea typeface="+mn-ea"/>
          <a:cs typeface="+mn-cs"/>
        </a:defRPr>
      </a:lvl8pPr>
      <a:lvl9pPr marL="3870107">
        <a:defRPr>
          <a:latin typeface="+mn-lt"/>
          <a:ea typeface="+mn-ea"/>
          <a:cs typeface="+mn-cs"/>
        </a:defRPr>
      </a:lvl9pPr>
    </p:bodyStyle>
    <p:otherStyle>
      <a:lvl1pPr marL="0">
        <a:defRPr>
          <a:latin typeface="+mn-lt"/>
          <a:ea typeface="+mn-ea"/>
          <a:cs typeface="+mn-cs"/>
        </a:defRPr>
      </a:lvl1pPr>
      <a:lvl2pPr marL="483763">
        <a:defRPr>
          <a:latin typeface="+mn-lt"/>
          <a:ea typeface="+mn-ea"/>
          <a:cs typeface="+mn-cs"/>
        </a:defRPr>
      </a:lvl2pPr>
      <a:lvl3pPr marL="967527">
        <a:defRPr>
          <a:latin typeface="+mn-lt"/>
          <a:ea typeface="+mn-ea"/>
          <a:cs typeface="+mn-cs"/>
        </a:defRPr>
      </a:lvl3pPr>
      <a:lvl4pPr marL="1451290">
        <a:defRPr>
          <a:latin typeface="+mn-lt"/>
          <a:ea typeface="+mn-ea"/>
          <a:cs typeface="+mn-cs"/>
        </a:defRPr>
      </a:lvl4pPr>
      <a:lvl5pPr marL="1935053">
        <a:defRPr>
          <a:latin typeface="+mn-lt"/>
          <a:ea typeface="+mn-ea"/>
          <a:cs typeface="+mn-cs"/>
        </a:defRPr>
      </a:lvl5pPr>
      <a:lvl6pPr marL="2418817">
        <a:defRPr>
          <a:latin typeface="+mn-lt"/>
          <a:ea typeface="+mn-ea"/>
          <a:cs typeface="+mn-cs"/>
        </a:defRPr>
      </a:lvl6pPr>
      <a:lvl7pPr marL="2902580">
        <a:defRPr>
          <a:latin typeface="+mn-lt"/>
          <a:ea typeface="+mn-ea"/>
          <a:cs typeface="+mn-cs"/>
        </a:defRPr>
      </a:lvl7pPr>
      <a:lvl8pPr marL="3386343">
        <a:defRPr>
          <a:latin typeface="+mn-lt"/>
          <a:ea typeface="+mn-ea"/>
          <a:cs typeface="+mn-cs"/>
        </a:defRPr>
      </a:lvl8pPr>
      <a:lvl9pPr marL="3870107">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slideLayout" Target="../slideLayouts/slideLayout7.xml"/><Relationship Id="rId4" Type="http://schemas.openxmlformats.org/officeDocument/2006/relationships/tags" Target="../tags/tag39.xml"/><Relationship Id="rId9" Type="http://schemas.openxmlformats.org/officeDocument/2006/relationships/tags" Target="../tags/tag44.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121.wmf"/></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1.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slideLayout" Target="../slideLayouts/slideLayout7.xml"/><Relationship Id="rId4" Type="http://schemas.openxmlformats.org/officeDocument/2006/relationships/tags" Target="../tags/tag13.xml"/><Relationship Id="rId9" Type="http://schemas.openxmlformats.org/officeDocument/2006/relationships/tags" Target="../tags/tag18.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slideLayout" Target="../slideLayouts/slideLayout7.xml"/><Relationship Id="rId4" Type="http://schemas.openxmlformats.org/officeDocument/2006/relationships/tags" Target="../tags/tag22.xml"/><Relationship Id="rId9" Type="http://schemas.openxmlformats.org/officeDocument/2006/relationships/tags" Target="../tags/tag27.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E34D9-A741-4F15-B6AB-298760AB9D9A}"/>
              </a:ext>
            </a:extLst>
          </p:cNvPr>
          <p:cNvSpPr>
            <a:spLocks noGrp="1"/>
          </p:cNvSpPr>
          <p:nvPr>
            <p:ph type="ctrTitle"/>
          </p:nvPr>
        </p:nvSpPr>
        <p:spPr/>
        <p:txBody>
          <a:bodyPr/>
          <a:lstStyle/>
          <a:p>
            <a:r>
              <a:rPr lang="zh-CN" altLang="en-US" dirty="0"/>
              <a:t>第</a:t>
            </a:r>
            <a:r>
              <a:rPr lang="en-US" altLang="zh-CN" dirty="0"/>
              <a:t>5</a:t>
            </a:r>
            <a:r>
              <a:rPr lang="zh-CN" altLang="en-US" dirty="0"/>
              <a:t>章 程序设计方法基础</a:t>
            </a:r>
          </a:p>
        </p:txBody>
      </p:sp>
      <p:sp>
        <p:nvSpPr>
          <p:cNvPr id="3" name="文本框 2">
            <a:extLst>
              <a:ext uri="{FF2B5EF4-FFF2-40B4-BE49-F238E27FC236}">
                <a16:creationId xmlns:a16="http://schemas.microsoft.com/office/drawing/2014/main" id="{B173320B-C3BD-4EB4-88E3-2104DE87EAF6}"/>
              </a:ext>
            </a:extLst>
          </p:cNvPr>
          <p:cNvSpPr txBox="1"/>
          <p:nvPr/>
        </p:nvSpPr>
        <p:spPr>
          <a:xfrm>
            <a:off x="1974147" y="3927423"/>
            <a:ext cx="1261884" cy="523220"/>
          </a:xfrm>
          <a:prstGeom prst="rect">
            <a:avLst/>
          </a:prstGeom>
          <a:noFill/>
        </p:spPr>
        <p:txBody>
          <a:bodyPr wrap="none" rtlCol="0">
            <a:spAutoFit/>
          </a:bodyPr>
          <a:lstStyle/>
          <a:p>
            <a:r>
              <a:rPr lang="zh-CN" altLang="en-US" sz="2800" dirty="0"/>
              <a:t>吴兰岸</a:t>
            </a:r>
          </a:p>
        </p:txBody>
      </p:sp>
    </p:spTree>
    <p:extLst>
      <p:ext uri="{BB962C8B-B14F-4D97-AF65-F5344CB8AC3E}">
        <p14:creationId xmlns:p14="http://schemas.microsoft.com/office/powerpoint/2010/main" val="1552403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0FA685-EA6D-4C9C-81A8-FC9B1B6E8D1B}"/>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665833C5-4BB3-4FB4-8903-95842928DB48}"/>
              </a:ext>
            </a:extLst>
          </p:cNvPr>
          <p:cNvSpPr>
            <a:spLocks noGrp="1"/>
          </p:cNvSpPr>
          <p:nvPr>
            <p:ph type="sldNum" sz="quarter" idx="12"/>
          </p:nvPr>
        </p:nvSpPr>
        <p:spPr/>
        <p:txBody>
          <a:bodyPr/>
          <a:lstStyle/>
          <a:p>
            <a:fld id="{7406AA6B-51D0-4508-BF0C-1C5E473C4B8C}" type="slidenum">
              <a:rPr lang="en-US" altLang="zh-CN" smtClean="0"/>
              <a:pPr/>
              <a:t>10</a:t>
            </a:fld>
            <a:endParaRPr lang="en-US" altLang="zh-CN"/>
          </a:p>
        </p:txBody>
      </p:sp>
      <p:pic>
        <p:nvPicPr>
          <p:cNvPr id="6" name="图片 5">
            <a:extLst>
              <a:ext uri="{FF2B5EF4-FFF2-40B4-BE49-F238E27FC236}">
                <a16:creationId xmlns:a16="http://schemas.microsoft.com/office/drawing/2014/main" id="{060F8364-FA87-4BEE-B7C9-E0FA111B0DF7}"/>
              </a:ext>
            </a:extLst>
          </p:cNvPr>
          <p:cNvPicPr>
            <a:picLocks noChangeAspect="1"/>
          </p:cNvPicPr>
          <p:nvPr/>
        </p:nvPicPr>
        <p:blipFill>
          <a:blip r:embed="rId2"/>
          <a:stretch>
            <a:fillRect/>
          </a:stretch>
        </p:blipFill>
        <p:spPr>
          <a:xfrm>
            <a:off x="181713" y="0"/>
            <a:ext cx="4252116" cy="6858000"/>
          </a:xfrm>
          <a:prstGeom prst="rect">
            <a:avLst/>
          </a:prstGeom>
        </p:spPr>
      </p:pic>
      <p:pic>
        <p:nvPicPr>
          <p:cNvPr id="7" name="图片 6">
            <a:extLst>
              <a:ext uri="{FF2B5EF4-FFF2-40B4-BE49-F238E27FC236}">
                <a16:creationId xmlns:a16="http://schemas.microsoft.com/office/drawing/2014/main" id="{C290C787-8432-495D-AE06-8A7E9DF5138D}"/>
              </a:ext>
            </a:extLst>
          </p:cNvPr>
          <p:cNvPicPr>
            <a:picLocks noChangeAspect="1"/>
          </p:cNvPicPr>
          <p:nvPr/>
        </p:nvPicPr>
        <p:blipFill>
          <a:blip r:embed="rId3"/>
          <a:stretch>
            <a:fillRect/>
          </a:stretch>
        </p:blipFill>
        <p:spPr>
          <a:xfrm>
            <a:off x="4515298" y="0"/>
            <a:ext cx="4505011" cy="6858000"/>
          </a:xfrm>
          <a:prstGeom prst="rect">
            <a:avLst/>
          </a:prstGeom>
        </p:spPr>
      </p:pic>
      <p:pic>
        <p:nvPicPr>
          <p:cNvPr id="8" name="图片 7">
            <a:extLst>
              <a:ext uri="{FF2B5EF4-FFF2-40B4-BE49-F238E27FC236}">
                <a16:creationId xmlns:a16="http://schemas.microsoft.com/office/drawing/2014/main" id="{10C3BAF1-ADC2-43FD-AAAD-D8A2A1FB792A}"/>
              </a:ext>
            </a:extLst>
          </p:cNvPr>
          <p:cNvPicPr>
            <a:picLocks noChangeAspect="1"/>
          </p:cNvPicPr>
          <p:nvPr/>
        </p:nvPicPr>
        <p:blipFill>
          <a:blip r:embed="rId4"/>
          <a:stretch>
            <a:fillRect/>
          </a:stretch>
        </p:blipFill>
        <p:spPr>
          <a:xfrm>
            <a:off x="9020309" y="0"/>
            <a:ext cx="3316729" cy="1469280"/>
          </a:xfrm>
          <a:prstGeom prst="rect">
            <a:avLst/>
          </a:prstGeom>
        </p:spPr>
      </p:pic>
      <p:sp>
        <p:nvSpPr>
          <p:cNvPr id="9" name="矩形 8">
            <a:extLst>
              <a:ext uri="{FF2B5EF4-FFF2-40B4-BE49-F238E27FC236}">
                <a16:creationId xmlns:a16="http://schemas.microsoft.com/office/drawing/2014/main" id="{CAF12F8D-FC80-49B0-AFC3-9D3F3F7E86E2}"/>
              </a:ext>
            </a:extLst>
          </p:cNvPr>
          <p:cNvSpPr/>
          <p:nvPr/>
        </p:nvSpPr>
        <p:spPr>
          <a:xfrm>
            <a:off x="9020309" y="1977846"/>
            <a:ext cx="3212841" cy="1200329"/>
          </a:xfrm>
          <a:prstGeom prst="rect">
            <a:avLst/>
          </a:prstGeom>
        </p:spPr>
        <p:txBody>
          <a:bodyPr wrap="square">
            <a:spAutoFit/>
          </a:bodyPr>
          <a:lstStyle/>
          <a:p>
            <a:r>
              <a:rPr lang="zh-CN" altLang="en-US" dirty="0"/>
              <a:t>计算思维培养进行时</a:t>
            </a:r>
            <a:r>
              <a:rPr lang="en-US" altLang="zh-CN" dirty="0"/>
              <a:t>_</a:t>
            </a:r>
            <a:r>
              <a:rPr lang="zh-CN" altLang="en-US" dirty="0"/>
              <a:t>在</a:t>
            </a:r>
            <a:r>
              <a:rPr lang="en-US" altLang="zh-CN" dirty="0"/>
              <a:t>K_12</a:t>
            </a:r>
            <a:r>
              <a:rPr lang="zh-CN" altLang="en-US" dirty="0"/>
              <a:t>阶段的实践方法与评价</a:t>
            </a:r>
            <a:r>
              <a:rPr lang="en-US" altLang="zh-CN" dirty="0"/>
              <a:t>_</a:t>
            </a:r>
            <a:r>
              <a:rPr lang="zh-CN" altLang="en-US" dirty="0"/>
              <a:t>郁晓华</a:t>
            </a:r>
          </a:p>
        </p:txBody>
      </p:sp>
    </p:spTree>
    <p:extLst>
      <p:ext uri="{BB962C8B-B14F-4D97-AF65-F5344CB8AC3E}">
        <p14:creationId xmlns:p14="http://schemas.microsoft.com/office/powerpoint/2010/main" val="17190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639E9B6-0A56-4764-97B5-B4D77DEDFFAB}"/>
              </a:ext>
            </a:extLst>
          </p:cNvPr>
          <p:cNvPicPr>
            <a:picLocks noChangeAspect="1"/>
          </p:cNvPicPr>
          <p:nvPr/>
        </p:nvPicPr>
        <p:blipFill>
          <a:blip r:embed="rId2"/>
          <a:stretch>
            <a:fillRect/>
          </a:stretch>
        </p:blipFill>
        <p:spPr>
          <a:xfrm>
            <a:off x="0" y="307059"/>
            <a:ext cx="12192000" cy="6243881"/>
          </a:xfrm>
          <a:prstGeom prst="rect">
            <a:avLst/>
          </a:prstGeom>
        </p:spPr>
      </p:pic>
    </p:spTree>
    <p:extLst>
      <p:ext uri="{BB962C8B-B14F-4D97-AF65-F5344CB8AC3E}">
        <p14:creationId xmlns:p14="http://schemas.microsoft.com/office/powerpoint/2010/main" val="597525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1A5998-B7A7-4DEF-98C5-03B07D51C2A3}"/>
              </a:ext>
            </a:extLst>
          </p:cNvPr>
          <p:cNvPicPr>
            <a:picLocks noChangeAspect="1"/>
          </p:cNvPicPr>
          <p:nvPr/>
        </p:nvPicPr>
        <p:blipFill>
          <a:blip r:embed="rId2"/>
          <a:stretch>
            <a:fillRect/>
          </a:stretch>
        </p:blipFill>
        <p:spPr>
          <a:xfrm>
            <a:off x="0" y="116047"/>
            <a:ext cx="12192000" cy="6625906"/>
          </a:xfrm>
          <a:prstGeom prst="rect">
            <a:avLst/>
          </a:prstGeom>
        </p:spPr>
      </p:pic>
    </p:spTree>
    <p:extLst>
      <p:ext uri="{BB962C8B-B14F-4D97-AF65-F5344CB8AC3E}">
        <p14:creationId xmlns:p14="http://schemas.microsoft.com/office/powerpoint/2010/main" val="3360301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66F2FC7-B272-4A2A-AB5B-CB2195EB653C}"/>
              </a:ext>
            </a:extLst>
          </p:cNvPr>
          <p:cNvPicPr>
            <a:picLocks noChangeAspect="1"/>
          </p:cNvPicPr>
          <p:nvPr/>
        </p:nvPicPr>
        <p:blipFill>
          <a:blip r:embed="rId2"/>
          <a:stretch>
            <a:fillRect/>
          </a:stretch>
        </p:blipFill>
        <p:spPr>
          <a:xfrm>
            <a:off x="0" y="264477"/>
            <a:ext cx="12192000" cy="6329046"/>
          </a:xfrm>
          <a:prstGeom prst="rect">
            <a:avLst/>
          </a:prstGeom>
        </p:spPr>
      </p:pic>
    </p:spTree>
    <p:extLst>
      <p:ext uri="{BB962C8B-B14F-4D97-AF65-F5344CB8AC3E}">
        <p14:creationId xmlns:p14="http://schemas.microsoft.com/office/powerpoint/2010/main" val="3412801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529F53-EBFF-4293-94C2-C27AEB00C151}"/>
              </a:ext>
            </a:extLst>
          </p:cNvPr>
          <p:cNvPicPr>
            <a:picLocks noChangeAspect="1"/>
          </p:cNvPicPr>
          <p:nvPr/>
        </p:nvPicPr>
        <p:blipFill>
          <a:blip r:embed="rId2"/>
          <a:stretch>
            <a:fillRect/>
          </a:stretch>
        </p:blipFill>
        <p:spPr>
          <a:xfrm>
            <a:off x="0" y="104659"/>
            <a:ext cx="12192000" cy="6648682"/>
          </a:xfrm>
          <a:prstGeom prst="rect">
            <a:avLst/>
          </a:prstGeom>
        </p:spPr>
      </p:pic>
    </p:spTree>
    <p:extLst>
      <p:ext uri="{BB962C8B-B14F-4D97-AF65-F5344CB8AC3E}">
        <p14:creationId xmlns:p14="http://schemas.microsoft.com/office/powerpoint/2010/main" val="455957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B2815C-A74F-41DE-828C-15E0B8F2424D}"/>
              </a:ext>
            </a:extLst>
          </p:cNvPr>
          <p:cNvPicPr>
            <a:picLocks noChangeAspect="1"/>
          </p:cNvPicPr>
          <p:nvPr/>
        </p:nvPicPr>
        <p:blipFill>
          <a:blip r:embed="rId2"/>
          <a:stretch>
            <a:fillRect/>
          </a:stretch>
        </p:blipFill>
        <p:spPr>
          <a:xfrm>
            <a:off x="0" y="619575"/>
            <a:ext cx="12192000" cy="5618850"/>
          </a:xfrm>
          <a:prstGeom prst="rect">
            <a:avLst/>
          </a:prstGeom>
        </p:spPr>
      </p:pic>
    </p:spTree>
    <p:extLst>
      <p:ext uri="{BB962C8B-B14F-4D97-AF65-F5344CB8AC3E}">
        <p14:creationId xmlns:p14="http://schemas.microsoft.com/office/powerpoint/2010/main" val="27392561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21538" y="2261328"/>
            <a:ext cx="8954885" cy="3614816"/>
          </a:xfrm>
          <a:prstGeom prst="rect">
            <a:avLst/>
          </a:prstGeom>
        </p:spPr>
      </p:pic>
      <p:sp>
        <p:nvSpPr>
          <p:cNvPr id="3" name="文本框 2">
            <a:extLst>
              <a:ext uri="{FF2B5EF4-FFF2-40B4-BE49-F238E27FC236}">
                <a16:creationId xmlns:a16="http://schemas.microsoft.com/office/drawing/2014/main" id="{1878F784-EF22-44AC-8D03-A2A33F9D0D96}"/>
              </a:ext>
            </a:extLst>
          </p:cNvPr>
          <p:cNvSpPr txBox="1"/>
          <p:nvPr/>
        </p:nvSpPr>
        <p:spPr>
          <a:xfrm>
            <a:off x="3694543" y="593751"/>
            <a:ext cx="8136096" cy="646331"/>
          </a:xfrm>
          <a:prstGeom prst="rect">
            <a:avLst/>
          </a:prstGeom>
          <a:noFill/>
        </p:spPr>
        <p:txBody>
          <a:bodyPr wrap="square" rtlCol="0">
            <a:spAutoFit/>
          </a:bodyPr>
          <a:lstStyle/>
          <a:p>
            <a:r>
              <a:rPr lang="en-US" altLang="zh-CN" sz="3600" b="1" dirty="0">
                <a:latin typeface="思源黑体" panose="020B0400000000000000" pitchFamily="34" charset="-122"/>
                <a:ea typeface="思源黑体" panose="020B0400000000000000" pitchFamily="34" charset="-122"/>
              </a:rPr>
              <a:t>Fibonacci</a:t>
            </a:r>
            <a:r>
              <a:rPr lang="zh-CN" altLang="en-US" sz="3600" b="1" dirty="0">
                <a:latin typeface="思源黑体" panose="020B0400000000000000" pitchFamily="34" charset="-122"/>
                <a:ea typeface="思源黑体" panose="020B0400000000000000" pitchFamily="34" charset="-122"/>
              </a:rPr>
              <a:t>数列代码实现（递推法）</a:t>
            </a:r>
          </a:p>
        </p:txBody>
      </p:sp>
      <p:cxnSp>
        <p:nvCxnSpPr>
          <p:cNvPr id="4" name="直接连接符 3">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9765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129AE7-86EA-41DF-9166-BD1C6FA1560D}"/>
              </a:ext>
            </a:extLst>
          </p:cNvPr>
          <p:cNvPicPr>
            <a:picLocks noChangeAspect="1"/>
          </p:cNvPicPr>
          <p:nvPr/>
        </p:nvPicPr>
        <p:blipFill>
          <a:blip r:embed="rId2"/>
          <a:stretch>
            <a:fillRect/>
          </a:stretch>
        </p:blipFill>
        <p:spPr>
          <a:xfrm>
            <a:off x="0" y="418826"/>
            <a:ext cx="12192000" cy="6020347"/>
          </a:xfrm>
          <a:prstGeom prst="rect">
            <a:avLst/>
          </a:prstGeom>
        </p:spPr>
      </p:pic>
    </p:spTree>
    <p:extLst>
      <p:ext uri="{BB962C8B-B14F-4D97-AF65-F5344CB8AC3E}">
        <p14:creationId xmlns:p14="http://schemas.microsoft.com/office/powerpoint/2010/main" val="3300972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17D030E-6A82-4F28-9997-AB39B956FB82}"/>
              </a:ext>
            </a:extLst>
          </p:cNvPr>
          <p:cNvPicPr>
            <a:picLocks noChangeAspect="1"/>
          </p:cNvPicPr>
          <p:nvPr/>
        </p:nvPicPr>
        <p:blipFill>
          <a:blip r:embed="rId2"/>
          <a:stretch>
            <a:fillRect/>
          </a:stretch>
        </p:blipFill>
        <p:spPr>
          <a:xfrm>
            <a:off x="959069" y="0"/>
            <a:ext cx="10273862" cy="6858000"/>
          </a:xfrm>
          <a:prstGeom prst="rect">
            <a:avLst/>
          </a:prstGeom>
        </p:spPr>
      </p:pic>
    </p:spTree>
    <p:extLst>
      <p:ext uri="{BB962C8B-B14F-4D97-AF65-F5344CB8AC3E}">
        <p14:creationId xmlns:p14="http://schemas.microsoft.com/office/powerpoint/2010/main" val="3327601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A13485-FBD5-4826-BA7E-29EE6E246B6D}"/>
              </a:ext>
            </a:extLst>
          </p:cNvPr>
          <p:cNvPicPr>
            <a:picLocks noChangeAspect="1"/>
          </p:cNvPicPr>
          <p:nvPr/>
        </p:nvPicPr>
        <p:blipFill>
          <a:blip r:embed="rId2"/>
          <a:stretch>
            <a:fillRect/>
          </a:stretch>
        </p:blipFill>
        <p:spPr>
          <a:xfrm>
            <a:off x="993682" y="0"/>
            <a:ext cx="10204635" cy="6858000"/>
          </a:xfrm>
          <a:prstGeom prst="rect">
            <a:avLst/>
          </a:prstGeom>
        </p:spPr>
      </p:pic>
    </p:spTree>
    <p:extLst>
      <p:ext uri="{BB962C8B-B14F-4D97-AF65-F5344CB8AC3E}">
        <p14:creationId xmlns:p14="http://schemas.microsoft.com/office/powerpoint/2010/main" val="1474958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78F784-EF22-44AC-8D03-A2A33F9D0D96}"/>
              </a:ext>
            </a:extLst>
          </p:cNvPr>
          <p:cNvSpPr txBox="1"/>
          <p:nvPr/>
        </p:nvSpPr>
        <p:spPr>
          <a:xfrm>
            <a:off x="2395537" y="458412"/>
            <a:ext cx="8136096"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猴子吃桃问题代码实现（递推法）</a:t>
            </a:r>
          </a:p>
        </p:txBody>
      </p:sp>
      <p:cxnSp>
        <p:nvCxnSpPr>
          <p:cNvPr id="4" name="直接连接符 3">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1530802" y="2228849"/>
            <a:ext cx="9506379" cy="2473779"/>
          </a:xfrm>
          <a:prstGeom prst="rect">
            <a:avLst/>
          </a:prstGeom>
        </p:spPr>
      </p:pic>
    </p:spTree>
    <p:extLst>
      <p:ext uri="{BB962C8B-B14F-4D97-AF65-F5344CB8AC3E}">
        <p14:creationId xmlns:p14="http://schemas.microsoft.com/office/powerpoint/2010/main" val="3922989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5EAC7-9EC6-42F5-9AA8-A792E21589CA}"/>
              </a:ext>
            </a:extLst>
          </p:cNvPr>
          <p:cNvSpPr>
            <a:spLocks noGrp="1"/>
          </p:cNvSpPr>
          <p:nvPr>
            <p:ph type="title"/>
          </p:nvPr>
        </p:nvSpPr>
        <p:spPr/>
        <p:txBody>
          <a:bodyPr/>
          <a:lstStyle/>
          <a:p>
            <a:r>
              <a:rPr lang="zh-CN" altLang="en-US" dirty="0"/>
              <a:t>计算思维的外延</a:t>
            </a:r>
          </a:p>
        </p:txBody>
      </p:sp>
      <p:pic>
        <p:nvPicPr>
          <p:cNvPr id="5" name="图片 4">
            <a:extLst>
              <a:ext uri="{FF2B5EF4-FFF2-40B4-BE49-F238E27FC236}">
                <a16:creationId xmlns:a16="http://schemas.microsoft.com/office/drawing/2014/main" id="{EE014A08-E3C7-4582-A3B4-DEE5263354A8}"/>
              </a:ext>
            </a:extLst>
          </p:cNvPr>
          <p:cNvPicPr>
            <a:picLocks noChangeAspect="1"/>
          </p:cNvPicPr>
          <p:nvPr/>
        </p:nvPicPr>
        <p:blipFill>
          <a:blip r:embed="rId2"/>
          <a:stretch>
            <a:fillRect/>
          </a:stretch>
        </p:blipFill>
        <p:spPr>
          <a:xfrm>
            <a:off x="766233" y="1373640"/>
            <a:ext cx="8763000" cy="2543175"/>
          </a:xfrm>
          <a:prstGeom prst="rect">
            <a:avLst/>
          </a:prstGeom>
        </p:spPr>
      </p:pic>
      <p:pic>
        <p:nvPicPr>
          <p:cNvPr id="6" name="图片 5">
            <a:extLst>
              <a:ext uri="{FF2B5EF4-FFF2-40B4-BE49-F238E27FC236}">
                <a16:creationId xmlns:a16="http://schemas.microsoft.com/office/drawing/2014/main" id="{B236B89D-4365-429C-8AC3-5FDDB9F6C63F}"/>
              </a:ext>
            </a:extLst>
          </p:cNvPr>
          <p:cNvPicPr>
            <a:picLocks noChangeAspect="1"/>
          </p:cNvPicPr>
          <p:nvPr/>
        </p:nvPicPr>
        <p:blipFill>
          <a:blip r:embed="rId3"/>
          <a:stretch>
            <a:fillRect/>
          </a:stretch>
        </p:blipFill>
        <p:spPr>
          <a:xfrm>
            <a:off x="899583" y="4027035"/>
            <a:ext cx="8629650" cy="1457325"/>
          </a:xfrm>
          <a:prstGeom prst="rect">
            <a:avLst/>
          </a:prstGeom>
        </p:spPr>
      </p:pic>
      <p:sp>
        <p:nvSpPr>
          <p:cNvPr id="3" name="矩形 2"/>
          <p:cNvSpPr/>
          <p:nvPr/>
        </p:nvSpPr>
        <p:spPr>
          <a:xfrm>
            <a:off x="2852490" y="5709140"/>
            <a:ext cx="5529078" cy="461665"/>
          </a:xfrm>
          <a:prstGeom prst="rect">
            <a:avLst/>
          </a:prstGeom>
        </p:spPr>
        <p:txBody>
          <a:bodyPr wrap="none">
            <a:spAutoFit/>
          </a:bodyPr>
          <a:lstStyle/>
          <a:p>
            <a:r>
              <a:rPr lang="en-US" altLang="zh-CN" dirty="0">
                <a:solidFill>
                  <a:srgbClr val="0000FF"/>
                </a:solidFill>
              </a:rPr>
              <a:t>《</a:t>
            </a:r>
            <a:r>
              <a:rPr lang="zh-CN" altLang="en-US" dirty="0">
                <a:solidFill>
                  <a:srgbClr val="0000FF"/>
                </a:solidFill>
              </a:rPr>
              <a:t>大学计算机基础课程教学基本要求</a:t>
            </a:r>
            <a:r>
              <a:rPr lang="en-US" altLang="zh-CN" dirty="0">
                <a:solidFill>
                  <a:srgbClr val="0000FF"/>
                </a:solidFill>
              </a:rPr>
              <a:t>》</a:t>
            </a:r>
          </a:p>
        </p:txBody>
      </p:sp>
    </p:spTree>
    <p:extLst>
      <p:ext uri="{BB962C8B-B14F-4D97-AF65-F5344CB8AC3E}">
        <p14:creationId xmlns:p14="http://schemas.microsoft.com/office/powerpoint/2010/main" val="9501145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C903F913-6E2A-4B7B-A316-BD381A792628}"/>
              </a:ext>
            </a:extLst>
          </p:cNvPr>
          <p:cNvSpPr txBox="1"/>
          <p:nvPr>
            <p:custDataLst>
              <p:tags r:id="rId2"/>
            </p:custDataLst>
          </p:nvPr>
        </p:nvSpPr>
        <p:spPr>
          <a:xfrm>
            <a:off x="4614864" y="1843088"/>
            <a:ext cx="3144837" cy="963612"/>
          </a:xfrm>
          <a:prstGeom prst="rect">
            <a:avLst/>
          </a:prstGeom>
          <a:noFill/>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400" normalizeH="0" baseline="0" noProof="0" dirty="0">
                <a:ln w="19050">
                  <a:noFill/>
                </a:ln>
                <a:solidFill>
                  <a:srgbClr val="5B9BD5"/>
                </a:solidFill>
                <a:effectLst/>
                <a:uLnTx/>
                <a:uFillTx/>
                <a:latin typeface="华文琥珀" panose="02010800040101010101" pitchFamily="2" charset="-122"/>
                <a:ea typeface="华文琥珀" panose="02010800040101010101" pitchFamily="2" charset="-122"/>
                <a:cs typeface="+mn-cs"/>
              </a:rPr>
              <a:t>迭代法</a:t>
            </a:r>
          </a:p>
        </p:txBody>
      </p:sp>
      <p:sp>
        <p:nvSpPr>
          <p:cNvPr id="22" name="矩形 21">
            <a:extLst>
              <a:ext uri="{FF2B5EF4-FFF2-40B4-BE49-F238E27FC236}">
                <a16:creationId xmlns:a16="http://schemas.microsoft.com/office/drawing/2014/main" id="{3670BC15-1776-4650-9849-4841083BE974}"/>
              </a:ext>
            </a:extLst>
          </p:cNvPr>
          <p:cNvSpPr/>
          <p:nvPr>
            <p:custDataLst>
              <p:tags r:id="rId3"/>
            </p:custDataLst>
          </p:nvPr>
        </p:nvSpPr>
        <p:spPr>
          <a:xfrm rot="16200000" flipV="1">
            <a:off x="4916488" y="2855913"/>
            <a:ext cx="431800" cy="34925"/>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a:extLst>
              <a:ext uri="{FF2B5EF4-FFF2-40B4-BE49-F238E27FC236}">
                <a16:creationId xmlns:a16="http://schemas.microsoft.com/office/drawing/2014/main" id="{BBFA945E-0F84-449F-9F18-BB2BC3643821}"/>
              </a:ext>
            </a:extLst>
          </p:cNvPr>
          <p:cNvSpPr/>
          <p:nvPr>
            <p:custDataLst>
              <p:tags r:id="rId4"/>
            </p:custDataLst>
          </p:nvPr>
        </p:nvSpPr>
        <p:spPr>
          <a:xfrm>
            <a:off x="5089525"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23">
            <a:extLst>
              <a:ext uri="{FF2B5EF4-FFF2-40B4-BE49-F238E27FC236}">
                <a16:creationId xmlns:a16="http://schemas.microsoft.com/office/drawing/2014/main" id="{8356BAB6-E7DF-4EA2-A3D7-FA9842D06E8C}"/>
              </a:ext>
            </a:extLst>
          </p:cNvPr>
          <p:cNvSpPr/>
          <p:nvPr>
            <p:custDataLst>
              <p:tags r:id="rId5"/>
            </p:custDataLst>
          </p:nvPr>
        </p:nvSpPr>
        <p:spPr>
          <a:xfrm>
            <a:off x="50863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矩形 24">
            <a:extLst>
              <a:ext uri="{FF2B5EF4-FFF2-40B4-BE49-F238E27FC236}">
                <a16:creationId xmlns:a16="http://schemas.microsoft.com/office/drawing/2014/main" id="{4EA1712B-A02F-493B-B2E8-4AE1E6F649A2}"/>
              </a:ext>
            </a:extLst>
          </p:cNvPr>
          <p:cNvSpPr/>
          <p:nvPr>
            <p:custDataLst>
              <p:tags r:id="rId6"/>
            </p:custDataLst>
          </p:nvPr>
        </p:nvSpPr>
        <p:spPr>
          <a:xfrm rot="16200000" flipV="1">
            <a:off x="6982619" y="2855119"/>
            <a:ext cx="431800" cy="36512"/>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椭圆 25">
            <a:extLst>
              <a:ext uri="{FF2B5EF4-FFF2-40B4-BE49-F238E27FC236}">
                <a16:creationId xmlns:a16="http://schemas.microsoft.com/office/drawing/2014/main" id="{3A93541F-D531-4646-A0CF-3E84C4776374}"/>
              </a:ext>
            </a:extLst>
          </p:cNvPr>
          <p:cNvSpPr/>
          <p:nvPr>
            <p:custDataLst>
              <p:tags r:id="rId7"/>
            </p:custDataLst>
          </p:nvPr>
        </p:nvSpPr>
        <p:spPr>
          <a:xfrm>
            <a:off x="7156450"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C7C4B6E2-007E-44FE-A397-1354D884CC48}"/>
              </a:ext>
            </a:extLst>
          </p:cNvPr>
          <p:cNvSpPr/>
          <p:nvPr>
            <p:custDataLst>
              <p:tags r:id="rId8"/>
            </p:custDataLst>
          </p:nvPr>
        </p:nvSpPr>
        <p:spPr>
          <a:xfrm>
            <a:off x="71564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8949346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924114-849C-4856-9912-9EAB1C298429}"/>
              </a:ext>
            </a:extLst>
          </p:cNvPr>
          <p:cNvPicPr>
            <a:picLocks noChangeAspect="1"/>
          </p:cNvPicPr>
          <p:nvPr/>
        </p:nvPicPr>
        <p:blipFill>
          <a:blip r:embed="rId2"/>
          <a:stretch>
            <a:fillRect/>
          </a:stretch>
        </p:blipFill>
        <p:spPr>
          <a:xfrm>
            <a:off x="0" y="299587"/>
            <a:ext cx="12192000" cy="6258825"/>
          </a:xfrm>
          <a:prstGeom prst="rect">
            <a:avLst/>
          </a:prstGeom>
        </p:spPr>
      </p:pic>
    </p:spTree>
    <p:extLst>
      <p:ext uri="{BB962C8B-B14F-4D97-AF65-F5344CB8AC3E}">
        <p14:creationId xmlns:p14="http://schemas.microsoft.com/office/powerpoint/2010/main" val="37714213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AEE0FC-32A8-490E-8CC8-DC092689D168}"/>
              </a:ext>
            </a:extLst>
          </p:cNvPr>
          <p:cNvPicPr>
            <a:picLocks noChangeAspect="1"/>
          </p:cNvPicPr>
          <p:nvPr/>
        </p:nvPicPr>
        <p:blipFill>
          <a:blip r:embed="rId2"/>
          <a:stretch>
            <a:fillRect/>
          </a:stretch>
        </p:blipFill>
        <p:spPr>
          <a:xfrm>
            <a:off x="0" y="457046"/>
            <a:ext cx="12192000" cy="5943908"/>
          </a:xfrm>
          <a:prstGeom prst="rect">
            <a:avLst/>
          </a:prstGeom>
        </p:spPr>
      </p:pic>
    </p:spTree>
    <p:extLst>
      <p:ext uri="{BB962C8B-B14F-4D97-AF65-F5344CB8AC3E}">
        <p14:creationId xmlns:p14="http://schemas.microsoft.com/office/powerpoint/2010/main" val="3157414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9D0D0F-657D-4E9B-A037-ADC0AABCBF58}"/>
              </a:ext>
            </a:extLst>
          </p:cNvPr>
          <p:cNvPicPr>
            <a:picLocks noChangeAspect="1"/>
          </p:cNvPicPr>
          <p:nvPr/>
        </p:nvPicPr>
        <p:blipFill>
          <a:blip r:embed="rId2"/>
          <a:stretch>
            <a:fillRect/>
          </a:stretch>
        </p:blipFill>
        <p:spPr>
          <a:xfrm>
            <a:off x="443593" y="539524"/>
            <a:ext cx="10325100" cy="1295400"/>
          </a:xfrm>
          <a:prstGeom prst="rect">
            <a:avLst/>
          </a:prstGeom>
        </p:spPr>
      </p:pic>
      <p:pic>
        <p:nvPicPr>
          <p:cNvPr id="6" name="图片 5">
            <a:extLst>
              <a:ext uri="{FF2B5EF4-FFF2-40B4-BE49-F238E27FC236}">
                <a16:creationId xmlns:a16="http://schemas.microsoft.com/office/drawing/2014/main" id="{22035D15-026C-46E0-A57F-2A4A55F8B978}"/>
              </a:ext>
            </a:extLst>
          </p:cNvPr>
          <p:cNvPicPr>
            <a:picLocks noChangeAspect="1"/>
          </p:cNvPicPr>
          <p:nvPr/>
        </p:nvPicPr>
        <p:blipFill>
          <a:blip r:embed="rId3"/>
          <a:stretch>
            <a:fillRect/>
          </a:stretch>
        </p:blipFill>
        <p:spPr>
          <a:xfrm>
            <a:off x="1077489" y="3929751"/>
            <a:ext cx="9547163" cy="1713124"/>
          </a:xfrm>
          <a:prstGeom prst="rect">
            <a:avLst/>
          </a:prstGeom>
        </p:spPr>
      </p:pic>
      <p:pic>
        <p:nvPicPr>
          <p:cNvPr id="8" name="图片 7">
            <a:extLst>
              <a:ext uri="{FF2B5EF4-FFF2-40B4-BE49-F238E27FC236}">
                <a16:creationId xmlns:a16="http://schemas.microsoft.com/office/drawing/2014/main" id="{E87C4DE2-B01A-4BA1-A79A-0D635CB3B55E}"/>
              </a:ext>
            </a:extLst>
          </p:cNvPr>
          <p:cNvPicPr>
            <a:picLocks noChangeAspect="1"/>
          </p:cNvPicPr>
          <p:nvPr/>
        </p:nvPicPr>
        <p:blipFill>
          <a:blip r:embed="rId4"/>
          <a:stretch>
            <a:fillRect/>
          </a:stretch>
        </p:blipFill>
        <p:spPr>
          <a:xfrm>
            <a:off x="1077489" y="2009775"/>
            <a:ext cx="5953125" cy="1419225"/>
          </a:xfrm>
          <a:prstGeom prst="rect">
            <a:avLst/>
          </a:prstGeom>
        </p:spPr>
      </p:pic>
    </p:spTree>
    <p:extLst>
      <p:ext uri="{BB962C8B-B14F-4D97-AF65-F5344CB8AC3E}">
        <p14:creationId xmlns:p14="http://schemas.microsoft.com/office/powerpoint/2010/main" val="2566742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39582E-4D2B-4D06-A321-250B00611CEA}"/>
              </a:ext>
            </a:extLst>
          </p:cNvPr>
          <p:cNvPicPr>
            <a:picLocks noChangeAspect="1"/>
          </p:cNvPicPr>
          <p:nvPr/>
        </p:nvPicPr>
        <p:blipFill>
          <a:blip r:embed="rId2"/>
          <a:stretch>
            <a:fillRect/>
          </a:stretch>
        </p:blipFill>
        <p:spPr>
          <a:xfrm>
            <a:off x="516392" y="2175101"/>
            <a:ext cx="5231266" cy="2975783"/>
          </a:xfrm>
          <a:prstGeom prst="rect">
            <a:avLst/>
          </a:prstGeom>
        </p:spPr>
      </p:pic>
      <p:pic>
        <p:nvPicPr>
          <p:cNvPr id="3" name="图片 2">
            <a:extLst>
              <a:ext uri="{FF2B5EF4-FFF2-40B4-BE49-F238E27FC236}">
                <a16:creationId xmlns:a16="http://schemas.microsoft.com/office/drawing/2014/main" id="{529D0D0F-657D-4E9B-A037-ADC0AABCBF58}"/>
              </a:ext>
            </a:extLst>
          </p:cNvPr>
          <p:cNvPicPr>
            <a:picLocks noChangeAspect="1"/>
          </p:cNvPicPr>
          <p:nvPr/>
        </p:nvPicPr>
        <p:blipFill>
          <a:blip r:embed="rId3"/>
          <a:stretch>
            <a:fillRect/>
          </a:stretch>
        </p:blipFill>
        <p:spPr>
          <a:xfrm>
            <a:off x="443593" y="539524"/>
            <a:ext cx="10325100" cy="1295400"/>
          </a:xfrm>
          <a:prstGeom prst="rect">
            <a:avLst/>
          </a:prstGeom>
        </p:spPr>
      </p:pic>
      <p:pic>
        <p:nvPicPr>
          <p:cNvPr id="4" name="图片 3">
            <a:extLst>
              <a:ext uri="{FF2B5EF4-FFF2-40B4-BE49-F238E27FC236}">
                <a16:creationId xmlns:a16="http://schemas.microsoft.com/office/drawing/2014/main" id="{920F1CFB-7089-446F-8B8A-E838FC20516F}"/>
              </a:ext>
            </a:extLst>
          </p:cNvPr>
          <p:cNvPicPr>
            <a:picLocks noChangeAspect="1"/>
          </p:cNvPicPr>
          <p:nvPr/>
        </p:nvPicPr>
        <p:blipFill>
          <a:blip r:embed="rId4"/>
          <a:stretch>
            <a:fillRect/>
          </a:stretch>
        </p:blipFill>
        <p:spPr>
          <a:xfrm>
            <a:off x="8733244" y="1785940"/>
            <a:ext cx="2799490" cy="4252232"/>
          </a:xfrm>
          <a:prstGeom prst="rect">
            <a:avLst/>
          </a:prstGeom>
        </p:spPr>
      </p:pic>
    </p:spTree>
    <p:extLst>
      <p:ext uri="{BB962C8B-B14F-4D97-AF65-F5344CB8AC3E}">
        <p14:creationId xmlns:p14="http://schemas.microsoft.com/office/powerpoint/2010/main" val="4159547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4DDFF7-96BE-428D-ADEC-13307C9FBE21}"/>
              </a:ext>
            </a:extLst>
          </p:cNvPr>
          <p:cNvPicPr>
            <a:picLocks noChangeAspect="1"/>
          </p:cNvPicPr>
          <p:nvPr/>
        </p:nvPicPr>
        <p:blipFill>
          <a:blip r:embed="rId2"/>
          <a:stretch>
            <a:fillRect/>
          </a:stretch>
        </p:blipFill>
        <p:spPr>
          <a:xfrm>
            <a:off x="2326819" y="1441935"/>
            <a:ext cx="7038735" cy="2909629"/>
          </a:xfrm>
          <a:prstGeom prst="rect">
            <a:avLst/>
          </a:prstGeom>
        </p:spPr>
      </p:pic>
      <p:sp>
        <p:nvSpPr>
          <p:cNvPr id="2" name="矩形 1">
            <a:extLst>
              <a:ext uri="{FF2B5EF4-FFF2-40B4-BE49-F238E27FC236}">
                <a16:creationId xmlns:a16="http://schemas.microsoft.com/office/drawing/2014/main" id="{993089AA-E1FB-447C-A140-387C525262A5}"/>
              </a:ext>
            </a:extLst>
          </p:cNvPr>
          <p:cNvSpPr/>
          <p:nvPr/>
        </p:nvSpPr>
        <p:spPr>
          <a:xfrm>
            <a:off x="197277" y="205587"/>
            <a:ext cx="1415772" cy="461665"/>
          </a:xfrm>
          <a:prstGeom prst="rect">
            <a:avLst/>
          </a:prstGeom>
        </p:spPr>
        <p:txBody>
          <a:bodyPr wrap="none">
            <a:spAutoFit/>
          </a:bodyPr>
          <a:lstStyle/>
          <a:p>
            <a:r>
              <a:rPr lang="zh-CN" altLang="en-US" dirty="0"/>
              <a:t>代码实现</a:t>
            </a:r>
          </a:p>
        </p:txBody>
      </p:sp>
    </p:spTree>
    <p:extLst>
      <p:ext uri="{BB962C8B-B14F-4D97-AF65-F5344CB8AC3E}">
        <p14:creationId xmlns:p14="http://schemas.microsoft.com/office/powerpoint/2010/main" val="13980075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7BC361-646C-4BBB-B77F-2FE512D365D3}"/>
              </a:ext>
            </a:extLst>
          </p:cNvPr>
          <p:cNvSpPr txBox="1"/>
          <p:nvPr/>
        </p:nvSpPr>
        <p:spPr>
          <a:xfrm>
            <a:off x="3694544" y="593751"/>
            <a:ext cx="4339650" cy="646331"/>
          </a:xfrm>
          <a:prstGeom prst="rect">
            <a:avLst/>
          </a:prstGeom>
          <a:noFill/>
        </p:spPr>
        <p:txBody>
          <a:bodyPr wrap="none" rtlCol="0">
            <a:spAutoFit/>
          </a:bodyPr>
          <a:lstStyle/>
          <a:p>
            <a:r>
              <a:rPr lang="zh-CN" altLang="en-US" sz="3600" b="1" dirty="0">
                <a:solidFill>
                  <a:prstClr val="black"/>
                </a:solidFill>
                <a:latin typeface="思源黑体" panose="020B0400000000000000" pitchFamily="34" charset="-122"/>
                <a:ea typeface="思源黑体" panose="020B0400000000000000" pitchFamily="34" charset="-122"/>
              </a:rPr>
              <a:t>迭代：欧几里得算法</a:t>
            </a:r>
          </a:p>
        </p:txBody>
      </p:sp>
      <p:cxnSp>
        <p:nvCxnSpPr>
          <p:cNvPr id="4" name="直接连接符 3">
            <a:extLst>
              <a:ext uri="{FF2B5EF4-FFF2-40B4-BE49-F238E27FC236}">
                <a16:creationId xmlns:a16="http://schemas.microsoft.com/office/drawing/2014/main" id="{E3C9C364-FB28-4E4C-B679-3872E8D6E5A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44E3E9D-D7EC-4CF7-B28E-AAD6BFD9F067}"/>
              </a:ext>
            </a:extLst>
          </p:cNvPr>
          <p:cNvSpPr/>
          <p:nvPr/>
        </p:nvSpPr>
        <p:spPr>
          <a:xfrm>
            <a:off x="535709" y="1579633"/>
            <a:ext cx="10908146" cy="461665"/>
          </a:xfrm>
          <a:prstGeom prst="rect">
            <a:avLst/>
          </a:prstGeom>
        </p:spPr>
        <p:txBody>
          <a:bodyPr wrap="square">
            <a:spAutoFit/>
          </a:bodyPr>
          <a:lstStyle/>
          <a:p>
            <a:r>
              <a:rPr lang="zh-CN" altLang="en-US" b="1" dirty="0">
                <a:solidFill>
                  <a:srgbClr val="0000FF"/>
                </a:solidFill>
              </a:rPr>
              <a:t>欧几里德算法又称为辗转相除法，用于计算两个非负整数的最大公因数。</a:t>
            </a:r>
          </a:p>
        </p:txBody>
      </p:sp>
      <p:sp>
        <p:nvSpPr>
          <p:cNvPr id="7" name="矩形 6">
            <a:extLst>
              <a:ext uri="{FF2B5EF4-FFF2-40B4-BE49-F238E27FC236}">
                <a16:creationId xmlns:a16="http://schemas.microsoft.com/office/drawing/2014/main" id="{1215E445-18FD-4A15-929D-EC52EC380155}"/>
              </a:ext>
            </a:extLst>
          </p:cNvPr>
          <p:cNvSpPr/>
          <p:nvPr/>
        </p:nvSpPr>
        <p:spPr>
          <a:xfrm>
            <a:off x="646544" y="2390254"/>
            <a:ext cx="5449456" cy="1938992"/>
          </a:xfrm>
          <a:prstGeom prst="rect">
            <a:avLst/>
          </a:prstGeom>
        </p:spPr>
        <p:txBody>
          <a:bodyPr wrap="square">
            <a:spAutoFit/>
          </a:bodyPr>
          <a:lstStyle/>
          <a:p>
            <a:r>
              <a:rPr lang="zh-CN" altLang="en-US" dirty="0">
                <a:solidFill>
                  <a:srgbClr val="0000FF"/>
                </a:solidFill>
              </a:rPr>
              <a:t>算法如下：</a:t>
            </a:r>
            <a:endParaRPr lang="en-US" altLang="zh-CN" dirty="0">
              <a:solidFill>
                <a:srgbClr val="0000FF"/>
              </a:solidFill>
            </a:endParaRPr>
          </a:p>
          <a:p>
            <a:r>
              <a:rPr lang="zh-CN" altLang="en-US" dirty="0">
                <a:solidFill>
                  <a:prstClr val="black"/>
                </a:solidFill>
              </a:rPr>
              <a:t>有两整数</a:t>
            </a:r>
            <a:r>
              <a:rPr lang="en-US" altLang="zh-CN" dirty="0">
                <a:solidFill>
                  <a:prstClr val="black"/>
                </a:solidFill>
              </a:rPr>
              <a:t>a</a:t>
            </a:r>
            <a:r>
              <a:rPr lang="zh-CN" altLang="en-US" dirty="0">
                <a:solidFill>
                  <a:prstClr val="black"/>
                </a:solidFill>
              </a:rPr>
              <a:t>和</a:t>
            </a:r>
            <a:r>
              <a:rPr lang="en-US" altLang="zh-CN" dirty="0">
                <a:solidFill>
                  <a:prstClr val="black"/>
                </a:solidFill>
              </a:rPr>
              <a:t>b</a:t>
            </a:r>
            <a:r>
              <a:rPr lang="zh-CN" altLang="en-US" dirty="0">
                <a:solidFill>
                  <a:prstClr val="black"/>
                </a:solidFill>
              </a:rPr>
              <a:t>：</a:t>
            </a:r>
          </a:p>
          <a:p>
            <a:r>
              <a:rPr lang="zh-CN" altLang="en-US" dirty="0">
                <a:solidFill>
                  <a:prstClr val="black"/>
                </a:solidFill>
              </a:rPr>
              <a:t>① </a:t>
            </a:r>
            <a:r>
              <a:rPr lang="en-US" altLang="zh-CN" dirty="0" err="1">
                <a:solidFill>
                  <a:prstClr val="black"/>
                </a:solidFill>
              </a:rPr>
              <a:t>a%b</a:t>
            </a:r>
            <a:r>
              <a:rPr lang="zh-CN" altLang="en-US" dirty="0">
                <a:solidFill>
                  <a:prstClr val="black"/>
                </a:solidFill>
              </a:rPr>
              <a:t>得余数</a:t>
            </a:r>
            <a:r>
              <a:rPr lang="en-US" altLang="zh-CN" dirty="0">
                <a:solidFill>
                  <a:prstClr val="black"/>
                </a:solidFill>
              </a:rPr>
              <a:t>c</a:t>
            </a:r>
          </a:p>
          <a:p>
            <a:r>
              <a:rPr lang="en-US" altLang="zh-CN" dirty="0">
                <a:solidFill>
                  <a:prstClr val="black"/>
                </a:solidFill>
              </a:rPr>
              <a:t>② </a:t>
            </a:r>
            <a:r>
              <a:rPr lang="zh-CN" altLang="en-US" dirty="0">
                <a:solidFill>
                  <a:prstClr val="black"/>
                </a:solidFill>
              </a:rPr>
              <a:t>若</a:t>
            </a:r>
            <a:r>
              <a:rPr lang="en-US" altLang="zh-CN" dirty="0">
                <a:solidFill>
                  <a:prstClr val="black"/>
                </a:solidFill>
              </a:rPr>
              <a:t>c=0</a:t>
            </a:r>
            <a:r>
              <a:rPr lang="zh-CN" altLang="en-US" dirty="0">
                <a:solidFill>
                  <a:prstClr val="black"/>
                </a:solidFill>
              </a:rPr>
              <a:t>，则</a:t>
            </a:r>
            <a:r>
              <a:rPr lang="en-US" altLang="zh-CN" dirty="0">
                <a:solidFill>
                  <a:prstClr val="black"/>
                </a:solidFill>
              </a:rPr>
              <a:t>b</a:t>
            </a:r>
            <a:r>
              <a:rPr lang="zh-CN" altLang="en-US" dirty="0">
                <a:solidFill>
                  <a:prstClr val="black"/>
                </a:solidFill>
              </a:rPr>
              <a:t>即为两数的最大公约数</a:t>
            </a:r>
          </a:p>
          <a:p>
            <a:r>
              <a:rPr lang="zh-CN" altLang="en-US" dirty="0">
                <a:solidFill>
                  <a:prstClr val="black"/>
                </a:solidFill>
              </a:rPr>
              <a:t>      若</a:t>
            </a:r>
            <a:r>
              <a:rPr lang="en-US" altLang="zh-CN" dirty="0">
                <a:solidFill>
                  <a:prstClr val="black"/>
                </a:solidFill>
              </a:rPr>
              <a:t>c≠0</a:t>
            </a:r>
            <a:r>
              <a:rPr lang="zh-CN" altLang="en-US" dirty="0">
                <a:solidFill>
                  <a:prstClr val="black"/>
                </a:solidFill>
              </a:rPr>
              <a:t>，则</a:t>
            </a:r>
            <a:r>
              <a:rPr lang="en-US" altLang="zh-CN" dirty="0">
                <a:solidFill>
                  <a:srgbClr val="0000FF"/>
                </a:solidFill>
              </a:rPr>
              <a:t>a=b</a:t>
            </a:r>
            <a:r>
              <a:rPr lang="zh-CN" altLang="en-US" dirty="0">
                <a:solidFill>
                  <a:srgbClr val="0000FF"/>
                </a:solidFill>
              </a:rPr>
              <a:t>，</a:t>
            </a:r>
            <a:r>
              <a:rPr lang="en-US" altLang="zh-CN" dirty="0">
                <a:solidFill>
                  <a:srgbClr val="0000FF"/>
                </a:solidFill>
              </a:rPr>
              <a:t>b=c</a:t>
            </a:r>
            <a:r>
              <a:rPr lang="zh-CN" altLang="en-US" dirty="0">
                <a:solidFill>
                  <a:prstClr val="black"/>
                </a:solidFill>
              </a:rPr>
              <a:t>，再回去执行①</a:t>
            </a:r>
          </a:p>
        </p:txBody>
      </p:sp>
      <p:sp>
        <p:nvSpPr>
          <p:cNvPr id="8" name="矩形 7">
            <a:extLst>
              <a:ext uri="{FF2B5EF4-FFF2-40B4-BE49-F238E27FC236}">
                <a16:creationId xmlns:a16="http://schemas.microsoft.com/office/drawing/2014/main" id="{580102EE-9989-4303-BC37-CA492E9AF145}"/>
              </a:ext>
            </a:extLst>
          </p:cNvPr>
          <p:cNvSpPr/>
          <p:nvPr/>
        </p:nvSpPr>
        <p:spPr>
          <a:xfrm>
            <a:off x="7148944" y="2459504"/>
            <a:ext cx="6096000" cy="1938992"/>
          </a:xfrm>
          <a:prstGeom prst="rect">
            <a:avLst/>
          </a:prstGeom>
        </p:spPr>
        <p:txBody>
          <a:bodyPr>
            <a:spAutoFit/>
          </a:bodyPr>
          <a:lstStyle/>
          <a:p>
            <a:r>
              <a:rPr lang="zh-CN" altLang="en-US" dirty="0">
                <a:solidFill>
                  <a:prstClr val="black"/>
                </a:solidFill>
              </a:rPr>
              <a:t>例如求</a:t>
            </a:r>
            <a:r>
              <a:rPr lang="en-US" altLang="zh-CN" dirty="0">
                <a:solidFill>
                  <a:prstClr val="black"/>
                </a:solidFill>
              </a:rPr>
              <a:t>36</a:t>
            </a:r>
            <a:r>
              <a:rPr lang="zh-CN" altLang="en-US" dirty="0">
                <a:solidFill>
                  <a:prstClr val="black"/>
                </a:solidFill>
              </a:rPr>
              <a:t>和</a:t>
            </a:r>
            <a:r>
              <a:rPr lang="en-US" altLang="zh-CN" dirty="0">
                <a:solidFill>
                  <a:prstClr val="black"/>
                </a:solidFill>
              </a:rPr>
              <a:t>15</a:t>
            </a:r>
            <a:r>
              <a:rPr lang="zh-CN" altLang="en-US" dirty="0">
                <a:solidFill>
                  <a:prstClr val="black"/>
                </a:solidFill>
              </a:rPr>
              <a:t>的最大公约数过程为：</a:t>
            </a:r>
          </a:p>
          <a:p>
            <a:r>
              <a:rPr lang="en-US" altLang="zh-CN" dirty="0">
                <a:solidFill>
                  <a:prstClr val="black"/>
                </a:solidFill>
              </a:rPr>
              <a:t>36÷15 </a:t>
            </a:r>
            <a:r>
              <a:rPr lang="zh-CN" altLang="en-US" dirty="0">
                <a:solidFill>
                  <a:prstClr val="black"/>
                </a:solidFill>
              </a:rPr>
              <a:t>余</a:t>
            </a:r>
            <a:r>
              <a:rPr lang="en-US" altLang="zh-CN" dirty="0">
                <a:solidFill>
                  <a:prstClr val="black"/>
                </a:solidFill>
              </a:rPr>
              <a:t>6</a:t>
            </a:r>
          </a:p>
          <a:p>
            <a:r>
              <a:rPr lang="en-US" altLang="zh-CN" dirty="0">
                <a:solidFill>
                  <a:prstClr val="black"/>
                </a:solidFill>
              </a:rPr>
              <a:t>15÷6</a:t>
            </a:r>
            <a:r>
              <a:rPr lang="zh-CN" altLang="en-US" dirty="0">
                <a:solidFill>
                  <a:prstClr val="black"/>
                </a:solidFill>
              </a:rPr>
              <a:t>余</a:t>
            </a:r>
            <a:r>
              <a:rPr lang="en-US" altLang="zh-CN" dirty="0">
                <a:solidFill>
                  <a:prstClr val="black"/>
                </a:solidFill>
              </a:rPr>
              <a:t>3</a:t>
            </a:r>
          </a:p>
          <a:p>
            <a:r>
              <a:rPr lang="en-US" altLang="zh-CN" dirty="0">
                <a:solidFill>
                  <a:prstClr val="black"/>
                </a:solidFill>
              </a:rPr>
              <a:t>6÷3</a:t>
            </a:r>
            <a:r>
              <a:rPr lang="zh-CN" altLang="en-US" dirty="0">
                <a:solidFill>
                  <a:prstClr val="black"/>
                </a:solidFill>
              </a:rPr>
              <a:t>余</a:t>
            </a:r>
            <a:r>
              <a:rPr lang="en-US" altLang="zh-CN" dirty="0">
                <a:solidFill>
                  <a:prstClr val="black"/>
                </a:solidFill>
              </a:rPr>
              <a:t>0</a:t>
            </a:r>
          </a:p>
          <a:p>
            <a:r>
              <a:rPr lang="zh-CN" altLang="en-US" dirty="0">
                <a:solidFill>
                  <a:prstClr val="black"/>
                </a:solidFill>
              </a:rPr>
              <a:t>因此，</a:t>
            </a:r>
            <a:r>
              <a:rPr lang="en-US" altLang="zh-CN" dirty="0">
                <a:solidFill>
                  <a:prstClr val="black"/>
                </a:solidFill>
              </a:rPr>
              <a:t>3</a:t>
            </a:r>
            <a:r>
              <a:rPr lang="zh-CN" altLang="en-US" dirty="0">
                <a:solidFill>
                  <a:prstClr val="black"/>
                </a:solidFill>
              </a:rPr>
              <a:t>即为最大公约数</a:t>
            </a:r>
          </a:p>
        </p:txBody>
      </p:sp>
    </p:spTree>
    <p:extLst>
      <p:ext uri="{BB962C8B-B14F-4D97-AF65-F5344CB8AC3E}">
        <p14:creationId xmlns:p14="http://schemas.microsoft.com/office/powerpoint/2010/main" val="9140847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78F784-EF22-44AC-8D03-A2A33F9D0D96}"/>
              </a:ext>
            </a:extLst>
          </p:cNvPr>
          <p:cNvSpPr txBox="1"/>
          <p:nvPr/>
        </p:nvSpPr>
        <p:spPr>
          <a:xfrm>
            <a:off x="2351314" y="513869"/>
            <a:ext cx="6836229" cy="646331"/>
          </a:xfrm>
          <a:prstGeom prst="rect">
            <a:avLst/>
          </a:prstGeom>
          <a:noFill/>
        </p:spPr>
        <p:txBody>
          <a:bodyPr wrap="square" rtlCol="0">
            <a:spAutoFit/>
          </a:bodyPr>
          <a:lstStyle/>
          <a:p>
            <a:r>
              <a:rPr lang="zh-CN" altLang="en-US" sz="3600" b="1" dirty="0">
                <a:solidFill>
                  <a:srgbClr val="0000FF"/>
                </a:solidFill>
                <a:latin typeface="思源黑体" panose="020B0400000000000000" pitchFamily="34" charset="-122"/>
                <a:ea typeface="思源黑体" panose="020B0400000000000000" pitchFamily="34" charset="-122"/>
              </a:rPr>
              <a:t>欧几里得算法代码实现（迭代法）</a:t>
            </a:r>
          </a:p>
        </p:txBody>
      </p:sp>
      <p:cxnSp>
        <p:nvCxnSpPr>
          <p:cNvPr id="4" name="直接连接符 3">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2071687" y="1860097"/>
            <a:ext cx="8369525" cy="3735160"/>
          </a:xfrm>
          <a:prstGeom prst="rect">
            <a:avLst/>
          </a:prstGeom>
        </p:spPr>
      </p:pic>
    </p:spTree>
    <p:extLst>
      <p:ext uri="{BB962C8B-B14F-4D97-AF65-F5344CB8AC3E}">
        <p14:creationId xmlns:p14="http://schemas.microsoft.com/office/powerpoint/2010/main" val="234266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7BC361-646C-4BBB-B77F-2FE512D365D3}"/>
              </a:ext>
            </a:extLst>
          </p:cNvPr>
          <p:cNvSpPr txBox="1"/>
          <p:nvPr/>
        </p:nvSpPr>
        <p:spPr>
          <a:xfrm>
            <a:off x="3694544" y="593751"/>
            <a:ext cx="2954655"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迭代：相减法</a:t>
            </a:r>
          </a:p>
        </p:txBody>
      </p:sp>
      <p:cxnSp>
        <p:nvCxnSpPr>
          <p:cNvPr id="4" name="直接连接符 3">
            <a:extLst>
              <a:ext uri="{FF2B5EF4-FFF2-40B4-BE49-F238E27FC236}">
                <a16:creationId xmlns:a16="http://schemas.microsoft.com/office/drawing/2014/main" id="{E3C9C364-FB28-4E4C-B679-3872E8D6E5A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44E3E9D-D7EC-4CF7-B28E-AAD6BFD9F067}"/>
              </a:ext>
            </a:extLst>
          </p:cNvPr>
          <p:cNvSpPr/>
          <p:nvPr/>
        </p:nvSpPr>
        <p:spPr>
          <a:xfrm>
            <a:off x="535709" y="1579633"/>
            <a:ext cx="10908146" cy="461665"/>
          </a:xfrm>
          <a:prstGeom prst="rect">
            <a:avLst/>
          </a:prstGeom>
        </p:spPr>
        <p:txBody>
          <a:bodyPr wrap="square">
            <a:spAutoFit/>
          </a:bodyPr>
          <a:lstStyle/>
          <a:p>
            <a:r>
              <a:rPr lang="zh-CN" altLang="en-US" b="1" dirty="0">
                <a:solidFill>
                  <a:srgbClr val="0000FF"/>
                </a:solidFill>
              </a:rPr>
              <a:t>计算两个非负整数的最大公因数的第二种算法：相减法。</a:t>
            </a:r>
          </a:p>
        </p:txBody>
      </p:sp>
      <p:sp>
        <p:nvSpPr>
          <p:cNvPr id="7" name="矩形 6">
            <a:extLst>
              <a:ext uri="{FF2B5EF4-FFF2-40B4-BE49-F238E27FC236}">
                <a16:creationId xmlns:a16="http://schemas.microsoft.com/office/drawing/2014/main" id="{1215E445-18FD-4A15-929D-EC52EC380155}"/>
              </a:ext>
            </a:extLst>
          </p:cNvPr>
          <p:cNvSpPr/>
          <p:nvPr/>
        </p:nvSpPr>
        <p:spPr>
          <a:xfrm>
            <a:off x="646543" y="2390254"/>
            <a:ext cx="6437747" cy="2308324"/>
          </a:xfrm>
          <a:prstGeom prst="rect">
            <a:avLst/>
          </a:prstGeom>
        </p:spPr>
        <p:txBody>
          <a:bodyPr wrap="square">
            <a:spAutoFit/>
          </a:bodyPr>
          <a:lstStyle/>
          <a:p>
            <a:r>
              <a:rPr lang="zh-CN" altLang="en-US" dirty="0">
                <a:solidFill>
                  <a:srgbClr val="0000FF"/>
                </a:solidFill>
              </a:rPr>
              <a:t>算法如下：</a:t>
            </a:r>
            <a:endParaRPr lang="en-US" altLang="zh-CN" dirty="0">
              <a:solidFill>
                <a:srgbClr val="0000FF"/>
              </a:solidFill>
            </a:endParaRPr>
          </a:p>
          <a:p>
            <a:r>
              <a:rPr lang="zh-CN" altLang="en-US" dirty="0"/>
              <a:t>有两整数</a:t>
            </a:r>
            <a:r>
              <a:rPr lang="en-US" altLang="zh-CN" dirty="0"/>
              <a:t>a</a:t>
            </a:r>
            <a:r>
              <a:rPr lang="zh-CN" altLang="en-US" dirty="0"/>
              <a:t>和</a:t>
            </a:r>
            <a:r>
              <a:rPr lang="en-US" altLang="zh-CN" dirty="0"/>
              <a:t>b</a:t>
            </a:r>
            <a:r>
              <a:rPr lang="zh-CN" altLang="en-US" dirty="0"/>
              <a:t>：</a:t>
            </a:r>
          </a:p>
          <a:p>
            <a:r>
              <a:rPr lang="zh-CN" altLang="en-US" dirty="0"/>
              <a:t>① 若</a:t>
            </a:r>
            <a:r>
              <a:rPr lang="en-US" altLang="zh-CN" dirty="0"/>
              <a:t>a&gt;b</a:t>
            </a:r>
            <a:r>
              <a:rPr lang="zh-CN" altLang="en-US" dirty="0"/>
              <a:t>，则</a:t>
            </a:r>
            <a:r>
              <a:rPr lang="en-US" altLang="zh-CN" dirty="0"/>
              <a:t>a=a-b</a:t>
            </a:r>
          </a:p>
          <a:p>
            <a:r>
              <a:rPr lang="en-US" altLang="zh-CN" dirty="0"/>
              <a:t>② </a:t>
            </a:r>
            <a:r>
              <a:rPr lang="zh-CN" altLang="en-US" dirty="0"/>
              <a:t>若</a:t>
            </a:r>
            <a:r>
              <a:rPr lang="en-US" altLang="zh-CN" dirty="0"/>
              <a:t>a&lt;b</a:t>
            </a:r>
            <a:r>
              <a:rPr lang="zh-CN" altLang="en-US" dirty="0"/>
              <a:t>，则</a:t>
            </a:r>
            <a:r>
              <a:rPr lang="en-US" altLang="zh-CN" dirty="0"/>
              <a:t>b=b-a</a:t>
            </a:r>
          </a:p>
          <a:p>
            <a:r>
              <a:rPr lang="en-US" altLang="zh-CN" dirty="0"/>
              <a:t>③ </a:t>
            </a:r>
            <a:r>
              <a:rPr lang="zh-CN" altLang="en-US" dirty="0"/>
              <a:t>若</a:t>
            </a:r>
            <a:r>
              <a:rPr lang="en-US" altLang="zh-CN" dirty="0"/>
              <a:t>a=b</a:t>
            </a:r>
            <a:r>
              <a:rPr lang="zh-CN" altLang="en-US" dirty="0"/>
              <a:t>，则</a:t>
            </a:r>
            <a:r>
              <a:rPr lang="en-US" altLang="zh-CN" dirty="0"/>
              <a:t>a</a:t>
            </a:r>
            <a:r>
              <a:rPr lang="zh-CN" altLang="en-US" dirty="0"/>
              <a:t>（或</a:t>
            </a:r>
            <a:r>
              <a:rPr lang="en-US" altLang="zh-CN" dirty="0"/>
              <a:t>b</a:t>
            </a:r>
            <a:r>
              <a:rPr lang="zh-CN" altLang="en-US" dirty="0"/>
              <a:t>）即为两数的最大公约数</a:t>
            </a:r>
          </a:p>
          <a:p>
            <a:r>
              <a:rPr lang="zh-CN" altLang="en-US" dirty="0"/>
              <a:t>     若</a:t>
            </a:r>
            <a:r>
              <a:rPr lang="en-US" altLang="zh-CN" dirty="0"/>
              <a:t>a≠b</a:t>
            </a:r>
            <a:r>
              <a:rPr lang="zh-CN" altLang="en-US" dirty="0"/>
              <a:t>，则再回去执行①</a:t>
            </a:r>
          </a:p>
        </p:txBody>
      </p:sp>
      <p:sp>
        <p:nvSpPr>
          <p:cNvPr id="8" name="矩形 7">
            <a:extLst>
              <a:ext uri="{FF2B5EF4-FFF2-40B4-BE49-F238E27FC236}">
                <a16:creationId xmlns:a16="http://schemas.microsoft.com/office/drawing/2014/main" id="{580102EE-9989-4303-BC37-CA492E9AF145}"/>
              </a:ext>
            </a:extLst>
          </p:cNvPr>
          <p:cNvSpPr/>
          <p:nvPr/>
        </p:nvSpPr>
        <p:spPr>
          <a:xfrm>
            <a:off x="7269017" y="2776417"/>
            <a:ext cx="4821383" cy="2677656"/>
          </a:xfrm>
          <a:prstGeom prst="rect">
            <a:avLst/>
          </a:prstGeom>
        </p:spPr>
        <p:txBody>
          <a:bodyPr wrap="square">
            <a:spAutoFit/>
          </a:bodyPr>
          <a:lstStyle/>
          <a:p>
            <a:r>
              <a:rPr lang="zh-CN" altLang="en-US" dirty="0"/>
              <a:t>例如求</a:t>
            </a:r>
            <a:r>
              <a:rPr lang="en-US" altLang="zh-CN" dirty="0"/>
              <a:t>36</a:t>
            </a:r>
            <a:r>
              <a:rPr lang="zh-CN" altLang="en-US" dirty="0"/>
              <a:t>和</a:t>
            </a:r>
            <a:r>
              <a:rPr lang="en-US" altLang="zh-CN" dirty="0"/>
              <a:t>15</a:t>
            </a:r>
            <a:r>
              <a:rPr lang="zh-CN" altLang="en-US" dirty="0"/>
              <a:t>的最大公约数过程为：</a:t>
            </a:r>
          </a:p>
          <a:p>
            <a:r>
              <a:rPr lang="en-US" altLang="zh-CN" dirty="0"/>
              <a:t>a=36-15=21 ,  a≠b, a&gt;b</a:t>
            </a:r>
          </a:p>
          <a:p>
            <a:r>
              <a:rPr lang="en-US" altLang="zh-CN" dirty="0"/>
              <a:t>a=21-15=6,     a≠b, a&lt;b</a:t>
            </a:r>
          </a:p>
          <a:p>
            <a:r>
              <a:rPr lang="en-US" altLang="zh-CN" dirty="0"/>
              <a:t>b=15-6=9,       a≠b, a&lt;b</a:t>
            </a:r>
          </a:p>
          <a:p>
            <a:r>
              <a:rPr lang="en-US" altLang="zh-CN" dirty="0"/>
              <a:t>b=9-6=3,          a≠b, a&gt;b</a:t>
            </a:r>
          </a:p>
          <a:p>
            <a:r>
              <a:rPr lang="en-US" altLang="zh-CN" dirty="0"/>
              <a:t>a=6-3=3,          a=b</a:t>
            </a:r>
          </a:p>
          <a:p>
            <a:r>
              <a:rPr lang="zh-CN" altLang="en-US" dirty="0"/>
              <a:t>因此，</a:t>
            </a:r>
            <a:r>
              <a:rPr lang="en-US" altLang="zh-CN" dirty="0"/>
              <a:t>3</a:t>
            </a:r>
            <a:r>
              <a:rPr lang="zh-CN" altLang="en-US" dirty="0"/>
              <a:t>即为最大公约数</a:t>
            </a:r>
          </a:p>
        </p:txBody>
      </p:sp>
    </p:spTree>
    <p:extLst>
      <p:ext uri="{BB962C8B-B14F-4D97-AF65-F5344CB8AC3E}">
        <p14:creationId xmlns:p14="http://schemas.microsoft.com/office/powerpoint/2010/main" val="1522351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878F784-EF22-44AC-8D03-A2A33F9D0D96}"/>
              </a:ext>
            </a:extLst>
          </p:cNvPr>
          <p:cNvSpPr txBox="1"/>
          <p:nvPr/>
        </p:nvSpPr>
        <p:spPr>
          <a:xfrm>
            <a:off x="2351314" y="513869"/>
            <a:ext cx="6836229" cy="646331"/>
          </a:xfrm>
          <a:prstGeom prst="rect">
            <a:avLst/>
          </a:prstGeom>
          <a:noFill/>
        </p:spPr>
        <p:txBody>
          <a:bodyPr wrap="square" rtlCol="0">
            <a:spAutoFit/>
          </a:bodyPr>
          <a:lstStyle/>
          <a:p>
            <a:r>
              <a:rPr lang="zh-CN" altLang="en-US" sz="3600" b="1" dirty="0">
                <a:solidFill>
                  <a:srgbClr val="0000FF"/>
                </a:solidFill>
                <a:latin typeface="思源黑体" panose="020B0400000000000000" pitchFamily="34" charset="-122"/>
                <a:ea typeface="思源黑体" panose="020B0400000000000000" pitchFamily="34" charset="-122"/>
              </a:rPr>
              <a:t>欧几里得算法代码实现（迭代法）</a:t>
            </a:r>
          </a:p>
        </p:txBody>
      </p:sp>
      <p:cxnSp>
        <p:nvCxnSpPr>
          <p:cNvPr id="3" name="直接连接符 2">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2222725" y="1877785"/>
            <a:ext cx="8543036" cy="3902529"/>
          </a:xfrm>
          <a:prstGeom prst="rect">
            <a:avLst/>
          </a:prstGeom>
        </p:spPr>
      </p:pic>
    </p:spTree>
    <p:extLst>
      <p:ext uri="{BB962C8B-B14F-4D97-AF65-F5344CB8AC3E}">
        <p14:creationId xmlns:p14="http://schemas.microsoft.com/office/powerpoint/2010/main" val="388278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6A069-7F14-4838-8DEC-45A886E65EC3}"/>
              </a:ext>
            </a:extLst>
          </p:cNvPr>
          <p:cNvSpPr>
            <a:spLocks noGrp="1"/>
          </p:cNvSpPr>
          <p:nvPr>
            <p:ph type="title"/>
          </p:nvPr>
        </p:nvSpPr>
        <p:spPr/>
        <p:txBody>
          <a:bodyPr/>
          <a:lstStyle/>
          <a:p>
            <a:r>
              <a:rPr lang="zh-CN" altLang="en-US" dirty="0"/>
              <a:t>计算思维的外延</a:t>
            </a:r>
          </a:p>
        </p:txBody>
      </p:sp>
      <p:sp>
        <p:nvSpPr>
          <p:cNvPr id="3" name="内容占位符 2">
            <a:extLst>
              <a:ext uri="{FF2B5EF4-FFF2-40B4-BE49-F238E27FC236}">
                <a16:creationId xmlns:a16="http://schemas.microsoft.com/office/drawing/2014/main" id="{72464DD5-843A-42F7-A484-4886276485FA}"/>
              </a:ext>
            </a:extLst>
          </p:cNvPr>
          <p:cNvSpPr>
            <a:spLocks noGrp="1"/>
          </p:cNvSpPr>
          <p:nvPr>
            <p:ph idx="1"/>
          </p:nvPr>
        </p:nvSpPr>
        <p:spPr/>
        <p:txBody>
          <a:bodyPr/>
          <a:lstStyle/>
          <a:p>
            <a:r>
              <a:rPr lang="zh-CN" altLang="en-US" dirty="0"/>
              <a:t>基于８个类别的计算思维表达体系：计算，抽象，自动化，设 计，评估，通信，协调，记忆。</a:t>
            </a:r>
          </a:p>
        </p:txBody>
      </p:sp>
      <p:sp>
        <p:nvSpPr>
          <p:cNvPr id="4" name="日期占位符 3">
            <a:extLst>
              <a:ext uri="{FF2B5EF4-FFF2-40B4-BE49-F238E27FC236}">
                <a16:creationId xmlns:a16="http://schemas.microsoft.com/office/drawing/2014/main" id="{7B4885FA-DB60-46EF-A968-9BDCB4317B3F}"/>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80006509-D2A6-4C74-B5A4-9BFC7A5FC59A}"/>
              </a:ext>
            </a:extLst>
          </p:cNvPr>
          <p:cNvSpPr>
            <a:spLocks noGrp="1"/>
          </p:cNvSpPr>
          <p:nvPr>
            <p:ph type="sldNum" sz="quarter" idx="12"/>
          </p:nvPr>
        </p:nvSpPr>
        <p:spPr/>
        <p:txBody>
          <a:bodyPr/>
          <a:lstStyle/>
          <a:p>
            <a:fld id="{7406AA6B-51D0-4508-BF0C-1C5E473C4B8C}" type="slidenum">
              <a:rPr lang="en-US" altLang="zh-CN" smtClean="0"/>
              <a:pPr/>
              <a:t>12</a:t>
            </a:fld>
            <a:endParaRPr lang="en-US" altLang="zh-CN"/>
          </a:p>
        </p:txBody>
      </p:sp>
      <p:pic>
        <p:nvPicPr>
          <p:cNvPr id="7" name="图片 6">
            <a:extLst>
              <a:ext uri="{FF2B5EF4-FFF2-40B4-BE49-F238E27FC236}">
                <a16:creationId xmlns:a16="http://schemas.microsoft.com/office/drawing/2014/main" id="{018F7716-DB30-41DA-A3F0-CE0C972BDE53}"/>
              </a:ext>
            </a:extLst>
          </p:cNvPr>
          <p:cNvPicPr>
            <a:picLocks noChangeAspect="1"/>
          </p:cNvPicPr>
          <p:nvPr/>
        </p:nvPicPr>
        <p:blipFill>
          <a:blip r:embed="rId2"/>
          <a:stretch>
            <a:fillRect/>
          </a:stretch>
        </p:blipFill>
        <p:spPr>
          <a:xfrm>
            <a:off x="1635675" y="2607225"/>
            <a:ext cx="8715375" cy="3267075"/>
          </a:xfrm>
          <a:prstGeom prst="rect">
            <a:avLst/>
          </a:prstGeom>
        </p:spPr>
      </p:pic>
    </p:spTree>
    <p:extLst>
      <p:ext uri="{BB962C8B-B14F-4D97-AF65-F5344CB8AC3E}">
        <p14:creationId xmlns:p14="http://schemas.microsoft.com/office/powerpoint/2010/main" val="2045501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5879"/>
          <a:stretch/>
        </p:blipFill>
        <p:spPr>
          <a:xfrm>
            <a:off x="-529" y="1513114"/>
            <a:ext cx="12193057" cy="4723337"/>
          </a:xfrm>
          <a:prstGeom prst="rect">
            <a:avLst/>
          </a:prstGeom>
        </p:spPr>
      </p:pic>
      <p:sp>
        <p:nvSpPr>
          <p:cNvPr id="3" name="文本框 2">
            <a:extLst>
              <a:ext uri="{FF2B5EF4-FFF2-40B4-BE49-F238E27FC236}">
                <a16:creationId xmlns:a16="http://schemas.microsoft.com/office/drawing/2014/main" id="{1878F784-EF22-44AC-8D03-A2A33F9D0D96}"/>
              </a:ext>
            </a:extLst>
          </p:cNvPr>
          <p:cNvSpPr txBox="1"/>
          <p:nvPr/>
        </p:nvSpPr>
        <p:spPr>
          <a:xfrm>
            <a:off x="1320039" y="665240"/>
            <a:ext cx="9551919" cy="646331"/>
          </a:xfrm>
          <a:prstGeom prst="rect">
            <a:avLst/>
          </a:prstGeom>
          <a:noFill/>
        </p:spPr>
        <p:txBody>
          <a:bodyPr wrap="square" rtlCol="0">
            <a:spAutoFit/>
          </a:bodyPr>
          <a:lstStyle/>
          <a:p>
            <a:r>
              <a:rPr lang="en-US" altLang="zh-CN" sz="3600" b="1" dirty="0">
                <a:solidFill>
                  <a:srgbClr val="0000FF"/>
                </a:solidFill>
                <a:latin typeface="思源黑体" panose="020B0400000000000000" pitchFamily="34" charset="-122"/>
                <a:ea typeface="思源黑体" panose="020B0400000000000000" pitchFamily="34" charset="-122"/>
              </a:rPr>
              <a:t>Fibonacci</a:t>
            </a:r>
            <a:r>
              <a:rPr lang="zh-CN" altLang="en-US" sz="3600" b="1" dirty="0">
                <a:solidFill>
                  <a:srgbClr val="0000FF"/>
                </a:solidFill>
                <a:latin typeface="思源黑体" panose="020B0400000000000000" pitchFamily="34" charset="-122"/>
                <a:ea typeface="思源黑体" panose="020B0400000000000000" pitchFamily="34" charset="-122"/>
              </a:rPr>
              <a:t>数列即属于递推算法又属于迭代算法</a:t>
            </a:r>
          </a:p>
        </p:txBody>
      </p:sp>
    </p:spTree>
    <p:extLst>
      <p:ext uri="{BB962C8B-B14F-4D97-AF65-F5344CB8AC3E}">
        <p14:creationId xmlns:p14="http://schemas.microsoft.com/office/powerpoint/2010/main" val="1311668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21538" y="2261328"/>
            <a:ext cx="8954885" cy="3614816"/>
          </a:xfrm>
          <a:prstGeom prst="rect">
            <a:avLst/>
          </a:prstGeom>
        </p:spPr>
      </p:pic>
      <p:sp>
        <p:nvSpPr>
          <p:cNvPr id="3" name="文本框 2">
            <a:extLst>
              <a:ext uri="{FF2B5EF4-FFF2-40B4-BE49-F238E27FC236}">
                <a16:creationId xmlns:a16="http://schemas.microsoft.com/office/drawing/2014/main" id="{1878F784-EF22-44AC-8D03-A2A33F9D0D96}"/>
              </a:ext>
            </a:extLst>
          </p:cNvPr>
          <p:cNvSpPr txBox="1"/>
          <p:nvPr/>
        </p:nvSpPr>
        <p:spPr>
          <a:xfrm>
            <a:off x="3694543" y="593751"/>
            <a:ext cx="8136096" cy="646331"/>
          </a:xfrm>
          <a:prstGeom prst="rect">
            <a:avLst/>
          </a:prstGeom>
          <a:noFill/>
        </p:spPr>
        <p:txBody>
          <a:bodyPr wrap="square" rtlCol="0">
            <a:spAutoFit/>
          </a:bodyPr>
          <a:lstStyle/>
          <a:p>
            <a:r>
              <a:rPr lang="en-US" altLang="zh-CN" sz="3600" b="1" dirty="0">
                <a:latin typeface="思源黑体" panose="020B0400000000000000" pitchFamily="34" charset="-122"/>
                <a:ea typeface="思源黑体" panose="020B0400000000000000" pitchFamily="34" charset="-122"/>
              </a:rPr>
              <a:t>Fibonacci</a:t>
            </a:r>
            <a:r>
              <a:rPr lang="zh-CN" altLang="en-US" sz="3600" b="1" dirty="0">
                <a:latin typeface="思源黑体" panose="020B0400000000000000" pitchFamily="34" charset="-122"/>
                <a:ea typeface="思源黑体" panose="020B0400000000000000" pitchFamily="34" charset="-122"/>
              </a:rPr>
              <a:t>数列代码实现（迭代法）</a:t>
            </a:r>
          </a:p>
        </p:txBody>
      </p:sp>
      <p:cxnSp>
        <p:nvCxnSpPr>
          <p:cNvPr id="4" name="直接连接符 3">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2488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09D61588-BCFB-469D-BE88-09BC863455E6}"/>
              </a:ext>
            </a:extLst>
          </p:cNvPr>
          <p:cNvSpPr/>
          <p:nvPr>
            <p:custDataLst>
              <p:tags r:id="rId2"/>
            </p:custDataLst>
          </p:nvPr>
        </p:nvSpPr>
        <p:spPr>
          <a:xfrm>
            <a:off x="4257675" y="2979738"/>
            <a:ext cx="3767138" cy="1473200"/>
          </a:xfrm>
          <a:prstGeom prst="roundRect">
            <a:avLst>
              <a:gd name="adj" fmla="val 6212"/>
            </a:avLst>
          </a:prstGeom>
          <a:solidFill>
            <a:sysClr val="window" lastClr="FFFFFF">
              <a:lumMod val="95000"/>
            </a:sysClr>
          </a:solidFill>
          <a:ln w="12700" cap="flat" cmpd="sng" algn="ctr">
            <a:solidFill>
              <a:sysClr val="window" lastClr="FFFFFF"/>
            </a:solidFill>
            <a:prstDash val="solid"/>
            <a:miter lim="800000"/>
          </a:ln>
          <a:effectLst>
            <a:outerShdw blurRad="38100" sx="101000" sy="101000" algn="ctr" rotWithShape="0">
              <a:prstClr val="black">
                <a:alpha val="14000"/>
              </a:prstClr>
            </a:outerShdw>
          </a:effectLst>
        </p:spPr>
        <p:txBody>
          <a:bodyPr anchor="ctr"/>
          <a:lstStyle/>
          <a:p>
            <a:pPr marL="0" marR="0" lvl="0" indent="0" algn="ctr" defTabSz="121917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7F7F7F"/>
                </a:solidFill>
                <a:effectLst/>
                <a:uLnTx/>
                <a:uFillTx/>
                <a:latin typeface="幼圆" panose="02010509060101010101" pitchFamily="49" charset="-122"/>
                <a:ea typeface="幼圆" panose="02010509060101010101" pitchFamily="49" charset="-122"/>
                <a:cs typeface="+mn-cs"/>
              </a:rPr>
              <a:t>算法设计基础</a:t>
            </a:r>
            <a:endParaRPr kumimoji="0" lang="en-US" altLang="zh-CN" sz="2400" b="0" i="0" u="none" strike="noStrike" kern="1200" cap="none" spc="0" normalizeH="0" baseline="0" noProof="0" dirty="0">
              <a:ln>
                <a:noFill/>
              </a:ln>
              <a:solidFill>
                <a:srgbClr val="7F7F7F"/>
              </a:solidFill>
              <a:effectLst/>
              <a:uLnTx/>
              <a:uFillTx/>
              <a:latin typeface="幼圆" panose="02010509060101010101" pitchFamily="49" charset="-122"/>
              <a:ea typeface="幼圆" panose="02010509060101010101" pitchFamily="49" charset="-122"/>
              <a:cs typeface="+mn-cs"/>
            </a:endParaRPr>
          </a:p>
        </p:txBody>
      </p:sp>
      <p:sp>
        <p:nvSpPr>
          <p:cNvPr id="21" name="文本框 20">
            <a:extLst>
              <a:ext uri="{FF2B5EF4-FFF2-40B4-BE49-F238E27FC236}">
                <a16:creationId xmlns:a16="http://schemas.microsoft.com/office/drawing/2014/main" id="{C903F913-6E2A-4B7B-A316-BD381A792628}"/>
              </a:ext>
            </a:extLst>
          </p:cNvPr>
          <p:cNvSpPr txBox="1"/>
          <p:nvPr>
            <p:custDataLst>
              <p:tags r:id="rId3"/>
            </p:custDataLst>
          </p:nvPr>
        </p:nvSpPr>
        <p:spPr>
          <a:xfrm>
            <a:off x="4614864" y="1843088"/>
            <a:ext cx="3144837" cy="963612"/>
          </a:xfrm>
          <a:prstGeom prst="rect">
            <a:avLst/>
          </a:prstGeom>
          <a:noFill/>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400" normalizeH="0" baseline="0" noProof="0" dirty="0">
                <a:ln w="19050">
                  <a:noFill/>
                </a:ln>
                <a:solidFill>
                  <a:srgbClr val="5B9BD5"/>
                </a:solidFill>
                <a:effectLst/>
                <a:uLnTx/>
                <a:uFillTx/>
                <a:latin typeface="华文琥珀" panose="02010800040101010101" pitchFamily="2" charset="-122"/>
                <a:ea typeface="华文琥珀" panose="02010800040101010101" pitchFamily="2" charset="-122"/>
                <a:cs typeface="+mn-cs"/>
              </a:rPr>
              <a:t>递归法</a:t>
            </a:r>
          </a:p>
        </p:txBody>
      </p:sp>
      <p:sp>
        <p:nvSpPr>
          <p:cNvPr id="22" name="矩形 21">
            <a:extLst>
              <a:ext uri="{FF2B5EF4-FFF2-40B4-BE49-F238E27FC236}">
                <a16:creationId xmlns:a16="http://schemas.microsoft.com/office/drawing/2014/main" id="{3670BC15-1776-4650-9849-4841083BE974}"/>
              </a:ext>
            </a:extLst>
          </p:cNvPr>
          <p:cNvSpPr/>
          <p:nvPr>
            <p:custDataLst>
              <p:tags r:id="rId4"/>
            </p:custDataLst>
          </p:nvPr>
        </p:nvSpPr>
        <p:spPr>
          <a:xfrm rot="16200000" flipV="1">
            <a:off x="4916488" y="2855913"/>
            <a:ext cx="431800" cy="34925"/>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a:extLst>
              <a:ext uri="{FF2B5EF4-FFF2-40B4-BE49-F238E27FC236}">
                <a16:creationId xmlns:a16="http://schemas.microsoft.com/office/drawing/2014/main" id="{BBFA945E-0F84-449F-9F18-BB2BC3643821}"/>
              </a:ext>
            </a:extLst>
          </p:cNvPr>
          <p:cNvSpPr/>
          <p:nvPr>
            <p:custDataLst>
              <p:tags r:id="rId5"/>
            </p:custDataLst>
          </p:nvPr>
        </p:nvSpPr>
        <p:spPr>
          <a:xfrm>
            <a:off x="5089525"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23">
            <a:extLst>
              <a:ext uri="{FF2B5EF4-FFF2-40B4-BE49-F238E27FC236}">
                <a16:creationId xmlns:a16="http://schemas.microsoft.com/office/drawing/2014/main" id="{8356BAB6-E7DF-4EA2-A3D7-FA9842D06E8C}"/>
              </a:ext>
            </a:extLst>
          </p:cNvPr>
          <p:cNvSpPr/>
          <p:nvPr>
            <p:custDataLst>
              <p:tags r:id="rId6"/>
            </p:custDataLst>
          </p:nvPr>
        </p:nvSpPr>
        <p:spPr>
          <a:xfrm>
            <a:off x="50863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矩形 24">
            <a:extLst>
              <a:ext uri="{FF2B5EF4-FFF2-40B4-BE49-F238E27FC236}">
                <a16:creationId xmlns:a16="http://schemas.microsoft.com/office/drawing/2014/main" id="{4EA1712B-A02F-493B-B2E8-4AE1E6F649A2}"/>
              </a:ext>
            </a:extLst>
          </p:cNvPr>
          <p:cNvSpPr/>
          <p:nvPr>
            <p:custDataLst>
              <p:tags r:id="rId7"/>
            </p:custDataLst>
          </p:nvPr>
        </p:nvSpPr>
        <p:spPr>
          <a:xfrm rot="16200000" flipV="1">
            <a:off x="6982619" y="2855119"/>
            <a:ext cx="431800" cy="36512"/>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椭圆 25">
            <a:extLst>
              <a:ext uri="{FF2B5EF4-FFF2-40B4-BE49-F238E27FC236}">
                <a16:creationId xmlns:a16="http://schemas.microsoft.com/office/drawing/2014/main" id="{3A93541F-D531-4646-A0CF-3E84C4776374}"/>
              </a:ext>
            </a:extLst>
          </p:cNvPr>
          <p:cNvSpPr/>
          <p:nvPr>
            <p:custDataLst>
              <p:tags r:id="rId8"/>
            </p:custDataLst>
          </p:nvPr>
        </p:nvSpPr>
        <p:spPr>
          <a:xfrm>
            <a:off x="7156450"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C7C4B6E2-007E-44FE-A397-1354D884CC48}"/>
              </a:ext>
            </a:extLst>
          </p:cNvPr>
          <p:cNvSpPr/>
          <p:nvPr>
            <p:custDataLst>
              <p:tags r:id="rId9"/>
            </p:custDataLst>
          </p:nvPr>
        </p:nvSpPr>
        <p:spPr>
          <a:xfrm>
            <a:off x="71564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337290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7E6C52-01A6-40FB-8AF9-9E901F618E4C}"/>
              </a:ext>
            </a:extLst>
          </p:cNvPr>
          <p:cNvPicPr>
            <a:picLocks noChangeAspect="1"/>
          </p:cNvPicPr>
          <p:nvPr/>
        </p:nvPicPr>
        <p:blipFill>
          <a:blip r:embed="rId2"/>
          <a:stretch>
            <a:fillRect/>
          </a:stretch>
        </p:blipFill>
        <p:spPr>
          <a:xfrm>
            <a:off x="1571754" y="600211"/>
            <a:ext cx="8297375" cy="2828789"/>
          </a:xfrm>
          <a:prstGeom prst="rect">
            <a:avLst/>
          </a:prstGeom>
        </p:spPr>
      </p:pic>
      <p:pic>
        <p:nvPicPr>
          <p:cNvPr id="4" name="图片 3">
            <a:extLst>
              <a:ext uri="{FF2B5EF4-FFF2-40B4-BE49-F238E27FC236}">
                <a16:creationId xmlns:a16="http://schemas.microsoft.com/office/drawing/2014/main" id="{A4F00E5E-14D0-4F4F-8A11-5BDA79441603}"/>
              </a:ext>
            </a:extLst>
          </p:cNvPr>
          <p:cNvPicPr>
            <a:picLocks noChangeAspect="1"/>
          </p:cNvPicPr>
          <p:nvPr/>
        </p:nvPicPr>
        <p:blipFill>
          <a:blip r:embed="rId3"/>
          <a:stretch>
            <a:fillRect/>
          </a:stretch>
        </p:blipFill>
        <p:spPr>
          <a:xfrm>
            <a:off x="3722914" y="3628528"/>
            <a:ext cx="3791630" cy="2847791"/>
          </a:xfrm>
          <a:prstGeom prst="rect">
            <a:avLst/>
          </a:prstGeom>
        </p:spPr>
      </p:pic>
    </p:spTree>
    <p:extLst>
      <p:ext uri="{BB962C8B-B14F-4D97-AF65-F5344CB8AC3E}">
        <p14:creationId xmlns:p14="http://schemas.microsoft.com/office/powerpoint/2010/main" val="24965018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75F5B6-513A-4F7F-AD36-07C514914282}"/>
              </a:ext>
            </a:extLst>
          </p:cNvPr>
          <p:cNvPicPr>
            <a:picLocks noChangeAspect="1"/>
          </p:cNvPicPr>
          <p:nvPr/>
        </p:nvPicPr>
        <p:blipFill>
          <a:blip r:embed="rId2"/>
          <a:stretch>
            <a:fillRect/>
          </a:stretch>
        </p:blipFill>
        <p:spPr>
          <a:xfrm>
            <a:off x="2075474" y="0"/>
            <a:ext cx="8041051" cy="6858000"/>
          </a:xfrm>
          <a:prstGeom prst="rect">
            <a:avLst/>
          </a:prstGeom>
        </p:spPr>
      </p:pic>
    </p:spTree>
    <p:extLst>
      <p:ext uri="{BB962C8B-B14F-4D97-AF65-F5344CB8AC3E}">
        <p14:creationId xmlns:p14="http://schemas.microsoft.com/office/powerpoint/2010/main" val="6576207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7AE0D0-D4F6-407A-9E10-33A8CBD91897}"/>
              </a:ext>
            </a:extLst>
          </p:cNvPr>
          <p:cNvPicPr>
            <a:picLocks noChangeAspect="1"/>
          </p:cNvPicPr>
          <p:nvPr/>
        </p:nvPicPr>
        <p:blipFill>
          <a:blip r:embed="rId2"/>
          <a:stretch>
            <a:fillRect/>
          </a:stretch>
        </p:blipFill>
        <p:spPr>
          <a:xfrm>
            <a:off x="57150" y="1219200"/>
            <a:ext cx="12077700" cy="4419600"/>
          </a:xfrm>
          <a:prstGeom prst="rect">
            <a:avLst/>
          </a:prstGeom>
        </p:spPr>
      </p:pic>
      <p:cxnSp>
        <p:nvCxnSpPr>
          <p:cNvPr id="4" name="直接连接符 3"/>
          <p:cNvCxnSpPr/>
          <p:nvPr/>
        </p:nvCxnSpPr>
        <p:spPr>
          <a:xfrm flipV="1">
            <a:off x="3886200" y="5246914"/>
            <a:ext cx="5148943" cy="2177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0967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86E101-9D96-44B4-8E6E-7B992272F458}"/>
              </a:ext>
            </a:extLst>
          </p:cNvPr>
          <p:cNvPicPr>
            <a:picLocks noChangeAspect="1"/>
          </p:cNvPicPr>
          <p:nvPr/>
        </p:nvPicPr>
        <p:blipFill>
          <a:blip r:embed="rId2"/>
          <a:stretch>
            <a:fillRect/>
          </a:stretch>
        </p:blipFill>
        <p:spPr>
          <a:xfrm>
            <a:off x="114300" y="271462"/>
            <a:ext cx="11963400" cy="6315075"/>
          </a:xfrm>
          <a:prstGeom prst="rect">
            <a:avLst/>
          </a:prstGeom>
        </p:spPr>
      </p:pic>
    </p:spTree>
    <p:extLst>
      <p:ext uri="{BB962C8B-B14F-4D97-AF65-F5344CB8AC3E}">
        <p14:creationId xmlns:p14="http://schemas.microsoft.com/office/powerpoint/2010/main" val="21656616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92A636-AA01-4D54-B31E-AC3D33855B1F}"/>
              </a:ext>
            </a:extLst>
          </p:cNvPr>
          <p:cNvPicPr>
            <a:picLocks noChangeAspect="1"/>
          </p:cNvPicPr>
          <p:nvPr/>
        </p:nvPicPr>
        <p:blipFill>
          <a:blip r:embed="rId2"/>
          <a:stretch>
            <a:fillRect/>
          </a:stretch>
        </p:blipFill>
        <p:spPr>
          <a:xfrm>
            <a:off x="166687" y="171450"/>
            <a:ext cx="11858625" cy="6515100"/>
          </a:xfrm>
          <a:prstGeom prst="rect">
            <a:avLst/>
          </a:prstGeom>
        </p:spPr>
      </p:pic>
    </p:spTree>
    <p:extLst>
      <p:ext uri="{BB962C8B-B14F-4D97-AF65-F5344CB8AC3E}">
        <p14:creationId xmlns:p14="http://schemas.microsoft.com/office/powerpoint/2010/main" val="3184654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95768A-368F-4503-AD53-9D0D0747A848}"/>
              </a:ext>
            </a:extLst>
          </p:cNvPr>
          <p:cNvPicPr>
            <a:picLocks noChangeAspect="1"/>
          </p:cNvPicPr>
          <p:nvPr/>
        </p:nvPicPr>
        <p:blipFill>
          <a:blip r:embed="rId2"/>
          <a:stretch>
            <a:fillRect/>
          </a:stretch>
        </p:blipFill>
        <p:spPr>
          <a:xfrm>
            <a:off x="0" y="690738"/>
            <a:ext cx="12192000" cy="5476524"/>
          </a:xfrm>
          <a:prstGeom prst="rect">
            <a:avLst/>
          </a:prstGeom>
        </p:spPr>
      </p:pic>
    </p:spTree>
    <p:extLst>
      <p:ext uri="{BB962C8B-B14F-4D97-AF65-F5344CB8AC3E}">
        <p14:creationId xmlns:p14="http://schemas.microsoft.com/office/powerpoint/2010/main" val="3161235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396526-FB14-4272-9359-382439FAC3A7}"/>
              </a:ext>
            </a:extLst>
          </p:cNvPr>
          <p:cNvPicPr>
            <a:picLocks noChangeAspect="1"/>
          </p:cNvPicPr>
          <p:nvPr/>
        </p:nvPicPr>
        <p:blipFill>
          <a:blip r:embed="rId2"/>
          <a:stretch>
            <a:fillRect/>
          </a:stretch>
        </p:blipFill>
        <p:spPr>
          <a:xfrm>
            <a:off x="2750683" y="2104344"/>
            <a:ext cx="6614134" cy="3360284"/>
          </a:xfrm>
          <a:prstGeom prst="rect">
            <a:avLst/>
          </a:prstGeom>
        </p:spPr>
      </p:pic>
      <p:sp>
        <p:nvSpPr>
          <p:cNvPr id="3" name="文本框 2">
            <a:extLst>
              <a:ext uri="{FF2B5EF4-FFF2-40B4-BE49-F238E27FC236}">
                <a16:creationId xmlns:a16="http://schemas.microsoft.com/office/drawing/2014/main" id="{4DF06452-DF7F-4745-A745-2F594581C558}"/>
              </a:ext>
            </a:extLst>
          </p:cNvPr>
          <p:cNvSpPr txBox="1"/>
          <p:nvPr/>
        </p:nvSpPr>
        <p:spPr>
          <a:xfrm>
            <a:off x="3694544" y="593751"/>
            <a:ext cx="4339650"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递归：阶乘代码实现</a:t>
            </a:r>
          </a:p>
        </p:txBody>
      </p:sp>
      <p:cxnSp>
        <p:nvCxnSpPr>
          <p:cNvPr id="4" name="直接连接符 3">
            <a:extLst>
              <a:ext uri="{FF2B5EF4-FFF2-40B4-BE49-F238E27FC236}">
                <a16:creationId xmlns:a16="http://schemas.microsoft.com/office/drawing/2014/main" id="{7793463F-A2DF-4518-A47B-0C3AF0FC8003}"/>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783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60F150F-0546-44AE-8BDD-5FA1C1F35F3F}"/>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DE6593D7-AEB8-4A6A-A8B2-89754E095AD5}"/>
              </a:ext>
            </a:extLst>
          </p:cNvPr>
          <p:cNvSpPr>
            <a:spLocks noGrp="1"/>
          </p:cNvSpPr>
          <p:nvPr>
            <p:ph type="sldNum" sz="quarter" idx="12"/>
          </p:nvPr>
        </p:nvSpPr>
        <p:spPr/>
        <p:txBody>
          <a:bodyPr/>
          <a:lstStyle/>
          <a:p>
            <a:fld id="{7406AA6B-51D0-4508-BF0C-1C5E473C4B8C}" type="slidenum">
              <a:rPr lang="en-US" altLang="zh-CN" smtClean="0"/>
              <a:pPr/>
              <a:t>13</a:t>
            </a:fld>
            <a:endParaRPr lang="en-US" altLang="zh-CN"/>
          </a:p>
        </p:txBody>
      </p:sp>
      <p:pic>
        <p:nvPicPr>
          <p:cNvPr id="6" name="图片 5">
            <a:extLst>
              <a:ext uri="{FF2B5EF4-FFF2-40B4-BE49-F238E27FC236}">
                <a16:creationId xmlns:a16="http://schemas.microsoft.com/office/drawing/2014/main" id="{A0C7949E-0C85-4AB4-BCF2-7FCADDC0FDA9}"/>
              </a:ext>
            </a:extLst>
          </p:cNvPr>
          <p:cNvPicPr>
            <a:picLocks noChangeAspect="1"/>
          </p:cNvPicPr>
          <p:nvPr/>
        </p:nvPicPr>
        <p:blipFill>
          <a:blip r:embed="rId2"/>
          <a:stretch>
            <a:fillRect/>
          </a:stretch>
        </p:blipFill>
        <p:spPr>
          <a:xfrm>
            <a:off x="1682530" y="0"/>
            <a:ext cx="8826940" cy="6858000"/>
          </a:xfrm>
          <a:prstGeom prst="rect">
            <a:avLst/>
          </a:prstGeom>
        </p:spPr>
      </p:pic>
    </p:spTree>
    <p:extLst>
      <p:ext uri="{BB962C8B-B14F-4D97-AF65-F5344CB8AC3E}">
        <p14:creationId xmlns:p14="http://schemas.microsoft.com/office/powerpoint/2010/main" val="2712815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F06452-DF7F-4745-A745-2F594581C558}"/>
              </a:ext>
            </a:extLst>
          </p:cNvPr>
          <p:cNvSpPr txBox="1"/>
          <p:nvPr/>
        </p:nvSpPr>
        <p:spPr>
          <a:xfrm>
            <a:off x="3694544" y="593751"/>
            <a:ext cx="5262979"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递归：累加及其代码实现</a:t>
            </a:r>
          </a:p>
        </p:txBody>
      </p:sp>
      <p:cxnSp>
        <p:nvCxnSpPr>
          <p:cNvPr id="3" name="直接连接符 2">
            <a:extLst>
              <a:ext uri="{FF2B5EF4-FFF2-40B4-BE49-F238E27FC236}">
                <a16:creationId xmlns:a16="http://schemas.microsoft.com/office/drawing/2014/main" id="{7793463F-A2DF-4518-A47B-0C3AF0FC8003}"/>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78639" y="2068010"/>
            <a:ext cx="6096000" cy="2308324"/>
          </a:xfrm>
          <a:prstGeom prst="rect">
            <a:avLst/>
          </a:prstGeom>
        </p:spPr>
        <p:txBody>
          <a:bodyPr>
            <a:spAutoFit/>
          </a:bodyPr>
          <a:lstStyle/>
          <a:p>
            <a:r>
              <a:rPr lang="en-US" altLang="zh-CN" dirty="0"/>
              <a:t>1+2+3+4+5+……N</a:t>
            </a:r>
          </a:p>
          <a:p>
            <a:r>
              <a:rPr lang="en-US" altLang="zh-CN" dirty="0"/>
              <a:t>1</a:t>
            </a:r>
            <a:r>
              <a:rPr lang="zh-CN" altLang="en-US" dirty="0"/>
              <a:t>的累加</a:t>
            </a:r>
            <a:r>
              <a:rPr lang="en-US" altLang="zh-CN" dirty="0"/>
              <a:t>=1</a:t>
            </a:r>
          </a:p>
          <a:p>
            <a:r>
              <a:rPr lang="en-US" altLang="zh-CN" dirty="0"/>
              <a:t>2</a:t>
            </a:r>
            <a:r>
              <a:rPr lang="zh-CN" altLang="en-US" dirty="0"/>
              <a:t>的累加</a:t>
            </a:r>
            <a:r>
              <a:rPr lang="en-US" altLang="zh-CN" dirty="0"/>
              <a:t>=2+</a:t>
            </a:r>
            <a:r>
              <a:rPr lang="zh-CN" altLang="en-US" dirty="0"/>
              <a:t>（</a:t>
            </a:r>
            <a:r>
              <a:rPr lang="en-US" altLang="zh-CN" dirty="0"/>
              <a:t>2-1</a:t>
            </a:r>
            <a:r>
              <a:rPr lang="zh-CN" altLang="en-US" dirty="0"/>
              <a:t>）的累加</a:t>
            </a:r>
          </a:p>
          <a:p>
            <a:r>
              <a:rPr lang="en-US" altLang="zh-CN" dirty="0"/>
              <a:t>3</a:t>
            </a:r>
            <a:r>
              <a:rPr lang="zh-CN" altLang="en-US" dirty="0"/>
              <a:t>的累加</a:t>
            </a:r>
            <a:r>
              <a:rPr lang="en-US" altLang="zh-CN" dirty="0"/>
              <a:t>=3+</a:t>
            </a:r>
            <a:r>
              <a:rPr lang="zh-CN" altLang="en-US" dirty="0"/>
              <a:t>（</a:t>
            </a:r>
            <a:r>
              <a:rPr lang="en-US" altLang="zh-CN" dirty="0"/>
              <a:t>3-1</a:t>
            </a:r>
            <a:r>
              <a:rPr lang="zh-CN" altLang="en-US" dirty="0"/>
              <a:t>）的累加</a:t>
            </a:r>
          </a:p>
          <a:p>
            <a:r>
              <a:rPr lang="en-US" altLang="zh-CN" dirty="0"/>
              <a:t>……</a:t>
            </a:r>
          </a:p>
          <a:p>
            <a:r>
              <a:rPr lang="en-US" altLang="zh-CN" dirty="0"/>
              <a:t>N</a:t>
            </a:r>
            <a:r>
              <a:rPr lang="zh-CN" altLang="en-US" dirty="0"/>
              <a:t>的累加</a:t>
            </a:r>
            <a:r>
              <a:rPr lang="en-US" altLang="zh-CN" dirty="0"/>
              <a:t>=N+</a:t>
            </a:r>
            <a:r>
              <a:rPr lang="zh-CN" altLang="en-US" dirty="0"/>
              <a:t>（</a:t>
            </a:r>
            <a:r>
              <a:rPr lang="en-US" altLang="zh-CN" dirty="0"/>
              <a:t>N-1</a:t>
            </a:r>
            <a:r>
              <a:rPr lang="zh-CN" altLang="en-US" dirty="0"/>
              <a:t>）的累加</a:t>
            </a:r>
          </a:p>
        </p:txBody>
      </p:sp>
      <p:pic>
        <p:nvPicPr>
          <p:cNvPr id="5" name="图片 4"/>
          <p:cNvPicPr>
            <a:picLocks noChangeAspect="1"/>
          </p:cNvPicPr>
          <p:nvPr/>
        </p:nvPicPr>
        <p:blipFill>
          <a:blip r:embed="rId2"/>
          <a:stretch>
            <a:fillRect/>
          </a:stretch>
        </p:blipFill>
        <p:spPr>
          <a:xfrm>
            <a:off x="6182777" y="1907756"/>
            <a:ext cx="5528932" cy="2628832"/>
          </a:xfrm>
          <a:prstGeom prst="rect">
            <a:avLst/>
          </a:prstGeom>
        </p:spPr>
      </p:pic>
    </p:spTree>
    <p:extLst>
      <p:ext uri="{BB962C8B-B14F-4D97-AF65-F5344CB8AC3E}">
        <p14:creationId xmlns:p14="http://schemas.microsoft.com/office/powerpoint/2010/main" val="24995918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7BC361-646C-4BBB-B77F-2FE512D365D3}"/>
              </a:ext>
            </a:extLst>
          </p:cNvPr>
          <p:cNvSpPr txBox="1"/>
          <p:nvPr/>
        </p:nvSpPr>
        <p:spPr>
          <a:xfrm>
            <a:off x="3694544" y="593751"/>
            <a:ext cx="4339650"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递归：欧几里得算法</a:t>
            </a:r>
          </a:p>
        </p:txBody>
      </p:sp>
      <p:cxnSp>
        <p:nvCxnSpPr>
          <p:cNvPr id="4" name="直接连接符 3">
            <a:extLst>
              <a:ext uri="{FF2B5EF4-FFF2-40B4-BE49-F238E27FC236}">
                <a16:creationId xmlns:a16="http://schemas.microsoft.com/office/drawing/2014/main" id="{E3C9C364-FB28-4E4C-B679-3872E8D6E5A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44E3E9D-D7EC-4CF7-B28E-AAD6BFD9F067}"/>
              </a:ext>
            </a:extLst>
          </p:cNvPr>
          <p:cNvSpPr/>
          <p:nvPr/>
        </p:nvSpPr>
        <p:spPr>
          <a:xfrm>
            <a:off x="535709" y="1579633"/>
            <a:ext cx="10908146" cy="461665"/>
          </a:xfrm>
          <a:prstGeom prst="rect">
            <a:avLst/>
          </a:prstGeom>
        </p:spPr>
        <p:txBody>
          <a:bodyPr wrap="square">
            <a:spAutoFit/>
          </a:bodyPr>
          <a:lstStyle/>
          <a:p>
            <a:r>
              <a:rPr lang="zh-CN" altLang="en-US" b="1" dirty="0">
                <a:solidFill>
                  <a:srgbClr val="0000FF"/>
                </a:solidFill>
              </a:rPr>
              <a:t>欧几里德算法又称为辗转相除法，用于计算两个非负整数的最大公因数。</a:t>
            </a:r>
          </a:p>
        </p:txBody>
      </p:sp>
      <p:sp>
        <p:nvSpPr>
          <p:cNvPr id="7" name="矩形 6">
            <a:extLst>
              <a:ext uri="{FF2B5EF4-FFF2-40B4-BE49-F238E27FC236}">
                <a16:creationId xmlns:a16="http://schemas.microsoft.com/office/drawing/2014/main" id="{1215E445-18FD-4A15-929D-EC52EC380155}"/>
              </a:ext>
            </a:extLst>
          </p:cNvPr>
          <p:cNvSpPr/>
          <p:nvPr/>
        </p:nvSpPr>
        <p:spPr>
          <a:xfrm>
            <a:off x="646544" y="2390254"/>
            <a:ext cx="5449456" cy="1938992"/>
          </a:xfrm>
          <a:prstGeom prst="rect">
            <a:avLst/>
          </a:prstGeom>
        </p:spPr>
        <p:txBody>
          <a:bodyPr wrap="square">
            <a:spAutoFit/>
          </a:bodyPr>
          <a:lstStyle/>
          <a:p>
            <a:r>
              <a:rPr lang="zh-CN" altLang="en-US" dirty="0">
                <a:solidFill>
                  <a:srgbClr val="0000FF"/>
                </a:solidFill>
              </a:rPr>
              <a:t>算法如下：</a:t>
            </a:r>
            <a:endParaRPr lang="en-US" altLang="zh-CN" dirty="0">
              <a:solidFill>
                <a:srgbClr val="0000FF"/>
              </a:solidFill>
            </a:endParaRPr>
          </a:p>
          <a:p>
            <a:r>
              <a:rPr lang="zh-CN" altLang="en-US" dirty="0"/>
              <a:t>有两整数</a:t>
            </a:r>
            <a:r>
              <a:rPr lang="en-US" altLang="zh-CN" dirty="0"/>
              <a:t>a</a:t>
            </a:r>
            <a:r>
              <a:rPr lang="zh-CN" altLang="en-US" dirty="0"/>
              <a:t>和</a:t>
            </a:r>
            <a:r>
              <a:rPr lang="en-US" altLang="zh-CN" dirty="0"/>
              <a:t>b</a:t>
            </a:r>
            <a:r>
              <a:rPr lang="zh-CN" altLang="en-US" dirty="0"/>
              <a:t>：</a:t>
            </a:r>
          </a:p>
          <a:p>
            <a:r>
              <a:rPr lang="zh-CN" altLang="en-US" dirty="0"/>
              <a:t>① </a:t>
            </a:r>
            <a:r>
              <a:rPr lang="en-US" altLang="zh-CN" dirty="0" err="1"/>
              <a:t>a%b</a:t>
            </a:r>
            <a:r>
              <a:rPr lang="zh-CN" altLang="en-US" dirty="0"/>
              <a:t>得余数</a:t>
            </a:r>
            <a:r>
              <a:rPr lang="en-US" altLang="zh-CN" dirty="0"/>
              <a:t>c</a:t>
            </a:r>
          </a:p>
          <a:p>
            <a:r>
              <a:rPr lang="en-US" altLang="zh-CN" dirty="0"/>
              <a:t>② </a:t>
            </a:r>
            <a:r>
              <a:rPr lang="zh-CN" altLang="en-US" dirty="0"/>
              <a:t>若</a:t>
            </a:r>
            <a:r>
              <a:rPr lang="en-US" altLang="zh-CN" dirty="0"/>
              <a:t>c=0</a:t>
            </a:r>
            <a:r>
              <a:rPr lang="zh-CN" altLang="en-US" dirty="0"/>
              <a:t>，则</a:t>
            </a:r>
            <a:r>
              <a:rPr lang="en-US" altLang="zh-CN" dirty="0"/>
              <a:t>b</a:t>
            </a:r>
            <a:r>
              <a:rPr lang="zh-CN" altLang="en-US" dirty="0"/>
              <a:t>即为两数的最大公约数</a:t>
            </a:r>
          </a:p>
          <a:p>
            <a:r>
              <a:rPr lang="zh-CN" altLang="en-US" dirty="0"/>
              <a:t>      若</a:t>
            </a:r>
            <a:r>
              <a:rPr lang="en-US" altLang="zh-CN" dirty="0"/>
              <a:t>c≠0</a:t>
            </a:r>
            <a:r>
              <a:rPr lang="zh-CN" altLang="en-US" dirty="0"/>
              <a:t>，则</a:t>
            </a:r>
            <a:r>
              <a:rPr lang="en-US" altLang="zh-CN" dirty="0">
                <a:solidFill>
                  <a:srgbClr val="0000FF"/>
                </a:solidFill>
              </a:rPr>
              <a:t>a=b</a:t>
            </a:r>
            <a:r>
              <a:rPr lang="zh-CN" altLang="en-US" dirty="0">
                <a:solidFill>
                  <a:srgbClr val="0000FF"/>
                </a:solidFill>
              </a:rPr>
              <a:t>，</a:t>
            </a:r>
            <a:r>
              <a:rPr lang="en-US" altLang="zh-CN" dirty="0">
                <a:solidFill>
                  <a:srgbClr val="0000FF"/>
                </a:solidFill>
              </a:rPr>
              <a:t>b=c</a:t>
            </a:r>
            <a:r>
              <a:rPr lang="zh-CN" altLang="en-US" dirty="0"/>
              <a:t>，再回去执行①</a:t>
            </a:r>
          </a:p>
        </p:txBody>
      </p:sp>
      <p:sp>
        <p:nvSpPr>
          <p:cNvPr id="8" name="矩形 7">
            <a:extLst>
              <a:ext uri="{FF2B5EF4-FFF2-40B4-BE49-F238E27FC236}">
                <a16:creationId xmlns:a16="http://schemas.microsoft.com/office/drawing/2014/main" id="{580102EE-9989-4303-BC37-CA492E9AF145}"/>
              </a:ext>
            </a:extLst>
          </p:cNvPr>
          <p:cNvSpPr/>
          <p:nvPr/>
        </p:nvSpPr>
        <p:spPr>
          <a:xfrm>
            <a:off x="7148944" y="2459504"/>
            <a:ext cx="6096000" cy="1938992"/>
          </a:xfrm>
          <a:prstGeom prst="rect">
            <a:avLst/>
          </a:prstGeom>
        </p:spPr>
        <p:txBody>
          <a:bodyPr>
            <a:spAutoFit/>
          </a:bodyPr>
          <a:lstStyle/>
          <a:p>
            <a:r>
              <a:rPr lang="zh-CN" altLang="en-US" dirty="0"/>
              <a:t>例如求</a:t>
            </a:r>
            <a:r>
              <a:rPr lang="en-US" altLang="zh-CN" dirty="0"/>
              <a:t>36</a:t>
            </a:r>
            <a:r>
              <a:rPr lang="zh-CN" altLang="en-US" dirty="0"/>
              <a:t>和</a:t>
            </a:r>
            <a:r>
              <a:rPr lang="en-US" altLang="zh-CN" dirty="0"/>
              <a:t>15</a:t>
            </a:r>
            <a:r>
              <a:rPr lang="zh-CN" altLang="en-US" dirty="0"/>
              <a:t>的最大公约数过程为：</a:t>
            </a:r>
          </a:p>
          <a:p>
            <a:r>
              <a:rPr lang="en-US" altLang="zh-CN" dirty="0"/>
              <a:t>36÷15 </a:t>
            </a:r>
            <a:r>
              <a:rPr lang="zh-CN" altLang="en-US" dirty="0"/>
              <a:t>余</a:t>
            </a:r>
            <a:r>
              <a:rPr lang="en-US" altLang="zh-CN" dirty="0"/>
              <a:t>6</a:t>
            </a:r>
          </a:p>
          <a:p>
            <a:r>
              <a:rPr lang="en-US" altLang="zh-CN" dirty="0"/>
              <a:t>15÷6</a:t>
            </a:r>
            <a:r>
              <a:rPr lang="zh-CN" altLang="en-US" dirty="0"/>
              <a:t>余</a:t>
            </a:r>
            <a:r>
              <a:rPr lang="en-US" altLang="zh-CN" dirty="0"/>
              <a:t>3</a:t>
            </a:r>
          </a:p>
          <a:p>
            <a:r>
              <a:rPr lang="en-US" altLang="zh-CN" dirty="0"/>
              <a:t>12÷3</a:t>
            </a:r>
            <a:r>
              <a:rPr lang="zh-CN" altLang="en-US" dirty="0"/>
              <a:t>余</a:t>
            </a:r>
            <a:r>
              <a:rPr lang="en-US" altLang="zh-CN" dirty="0"/>
              <a:t>0</a:t>
            </a:r>
          </a:p>
          <a:p>
            <a:r>
              <a:rPr lang="zh-CN" altLang="en-US" dirty="0"/>
              <a:t>因此，</a:t>
            </a:r>
            <a:r>
              <a:rPr lang="en-US" altLang="zh-CN" dirty="0"/>
              <a:t>3</a:t>
            </a:r>
            <a:r>
              <a:rPr lang="zh-CN" altLang="en-US" dirty="0"/>
              <a:t>即为最大公约数</a:t>
            </a:r>
          </a:p>
        </p:txBody>
      </p:sp>
    </p:spTree>
    <p:extLst>
      <p:ext uri="{BB962C8B-B14F-4D97-AF65-F5344CB8AC3E}">
        <p14:creationId xmlns:p14="http://schemas.microsoft.com/office/powerpoint/2010/main" val="2051065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78F784-EF22-44AC-8D03-A2A33F9D0D96}"/>
              </a:ext>
            </a:extLst>
          </p:cNvPr>
          <p:cNvSpPr txBox="1"/>
          <p:nvPr/>
        </p:nvSpPr>
        <p:spPr>
          <a:xfrm>
            <a:off x="3694543" y="593751"/>
            <a:ext cx="8136096"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递归：欧几里得算法</a:t>
            </a:r>
            <a:r>
              <a:rPr lang="en-US" altLang="zh-CN" sz="3600" b="1" dirty="0">
                <a:latin typeface="思源黑体" panose="020B0400000000000000" pitchFamily="34" charset="-122"/>
                <a:ea typeface="思源黑体" panose="020B0400000000000000" pitchFamily="34" charset="-122"/>
              </a:rPr>
              <a:t>(</a:t>
            </a:r>
            <a:r>
              <a:rPr lang="zh-CN" altLang="en-US" sz="3600" b="1" dirty="0">
                <a:latin typeface="思源黑体" panose="020B0400000000000000" pitchFamily="34" charset="-122"/>
                <a:ea typeface="思源黑体" panose="020B0400000000000000" pitchFamily="34" charset="-122"/>
              </a:rPr>
              <a:t>代码实现</a:t>
            </a:r>
            <a:r>
              <a:rPr lang="en-US" altLang="zh-CN" sz="3600" b="1" dirty="0">
                <a:latin typeface="思源黑体" panose="020B0400000000000000" pitchFamily="34" charset="-122"/>
                <a:ea typeface="思源黑体" panose="020B0400000000000000" pitchFamily="34" charset="-122"/>
              </a:rPr>
              <a:t>)</a:t>
            </a:r>
            <a:endParaRPr lang="zh-CN" altLang="en-US" sz="3600" b="1" dirty="0">
              <a:latin typeface="思源黑体" panose="020B0400000000000000" pitchFamily="34" charset="-122"/>
              <a:ea typeface="思源黑体" panose="020B0400000000000000" pitchFamily="34" charset="-122"/>
            </a:endParaRPr>
          </a:p>
        </p:txBody>
      </p:sp>
      <p:cxnSp>
        <p:nvCxnSpPr>
          <p:cNvPr id="7" name="直接连接符 6">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B8F6DA6-3114-47CA-BAD9-E4BFFC2A7BD2}"/>
              </a:ext>
            </a:extLst>
          </p:cNvPr>
          <p:cNvSpPr/>
          <p:nvPr/>
        </p:nvSpPr>
        <p:spPr>
          <a:xfrm>
            <a:off x="8066314" y="2308668"/>
            <a:ext cx="6096000" cy="3416320"/>
          </a:xfrm>
          <a:prstGeom prst="rect">
            <a:avLst/>
          </a:prstGeom>
        </p:spPr>
        <p:txBody>
          <a:bodyPr>
            <a:spAutoFit/>
          </a:bodyPr>
          <a:lstStyle/>
          <a:p>
            <a:r>
              <a:rPr lang="zh-CN" altLang="en-US" dirty="0"/>
              <a:t>def gcd(a,b):</a:t>
            </a:r>
          </a:p>
          <a:p>
            <a:r>
              <a:rPr lang="zh-CN" altLang="en-US" dirty="0"/>
              <a:t>    c=a%b</a:t>
            </a:r>
          </a:p>
          <a:p>
            <a:r>
              <a:rPr lang="zh-CN" altLang="en-US" dirty="0"/>
              <a:t>    if c==0:</a:t>
            </a:r>
          </a:p>
          <a:p>
            <a:r>
              <a:rPr lang="zh-CN" altLang="en-US" dirty="0"/>
              <a:t>        return b</a:t>
            </a:r>
          </a:p>
          <a:p>
            <a:r>
              <a:rPr lang="zh-CN" altLang="en-US" dirty="0"/>
              <a:t>    else:</a:t>
            </a:r>
          </a:p>
          <a:p>
            <a:r>
              <a:rPr lang="zh-CN" altLang="en-US" dirty="0"/>
              <a:t>        return </a:t>
            </a:r>
            <a:r>
              <a:rPr lang="zh-CN" altLang="en-US" b="1" dirty="0">
                <a:solidFill>
                  <a:srgbClr val="0000FF"/>
                </a:solidFill>
              </a:rPr>
              <a:t>gcd(b,a%b)</a:t>
            </a:r>
          </a:p>
          <a:p>
            <a:r>
              <a:rPr lang="zh-CN" altLang="en-US" dirty="0"/>
              <a:t>a=int(input("a="))</a:t>
            </a:r>
          </a:p>
          <a:p>
            <a:r>
              <a:rPr lang="zh-CN" altLang="en-US" dirty="0"/>
              <a:t>b=int(input("b="))</a:t>
            </a:r>
          </a:p>
          <a:p>
            <a:r>
              <a:rPr lang="zh-CN" altLang="en-US" dirty="0"/>
              <a:t>print(gcd(a,b))</a:t>
            </a:r>
          </a:p>
        </p:txBody>
      </p:sp>
      <p:pic>
        <p:nvPicPr>
          <p:cNvPr id="2" name="图片 1"/>
          <p:cNvPicPr>
            <a:picLocks noChangeAspect="1"/>
          </p:cNvPicPr>
          <p:nvPr/>
        </p:nvPicPr>
        <p:blipFill>
          <a:blip r:embed="rId2"/>
          <a:stretch>
            <a:fillRect/>
          </a:stretch>
        </p:blipFill>
        <p:spPr>
          <a:xfrm>
            <a:off x="1343602" y="2445884"/>
            <a:ext cx="4886325" cy="2162175"/>
          </a:xfrm>
          <a:prstGeom prst="rect">
            <a:avLst/>
          </a:prstGeom>
        </p:spPr>
      </p:pic>
    </p:spTree>
    <p:extLst>
      <p:ext uri="{BB962C8B-B14F-4D97-AF65-F5344CB8AC3E}">
        <p14:creationId xmlns:p14="http://schemas.microsoft.com/office/powerpoint/2010/main" val="8959867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7BC361-646C-4BBB-B77F-2FE512D365D3}"/>
              </a:ext>
            </a:extLst>
          </p:cNvPr>
          <p:cNvSpPr txBox="1"/>
          <p:nvPr/>
        </p:nvSpPr>
        <p:spPr>
          <a:xfrm>
            <a:off x="3694544" y="593751"/>
            <a:ext cx="2954655"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递归：相减法</a:t>
            </a:r>
          </a:p>
        </p:txBody>
      </p:sp>
      <p:cxnSp>
        <p:nvCxnSpPr>
          <p:cNvPr id="4" name="直接连接符 3">
            <a:extLst>
              <a:ext uri="{FF2B5EF4-FFF2-40B4-BE49-F238E27FC236}">
                <a16:creationId xmlns:a16="http://schemas.microsoft.com/office/drawing/2014/main" id="{E3C9C364-FB28-4E4C-B679-3872E8D6E5A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44E3E9D-D7EC-4CF7-B28E-AAD6BFD9F067}"/>
              </a:ext>
            </a:extLst>
          </p:cNvPr>
          <p:cNvSpPr/>
          <p:nvPr/>
        </p:nvSpPr>
        <p:spPr>
          <a:xfrm>
            <a:off x="535709" y="1579633"/>
            <a:ext cx="10908146" cy="461665"/>
          </a:xfrm>
          <a:prstGeom prst="rect">
            <a:avLst/>
          </a:prstGeom>
        </p:spPr>
        <p:txBody>
          <a:bodyPr wrap="square">
            <a:spAutoFit/>
          </a:bodyPr>
          <a:lstStyle/>
          <a:p>
            <a:r>
              <a:rPr lang="zh-CN" altLang="en-US" b="1" dirty="0">
                <a:solidFill>
                  <a:srgbClr val="0000FF"/>
                </a:solidFill>
              </a:rPr>
              <a:t>欧几里德算法又称为辗转相除法，用于计算两个非负整数的最大公因数。</a:t>
            </a:r>
          </a:p>
        </p:txBody>
      </p:sp>
      <p:sp>
        <p:nvSpPr>
          <p:cNvPr id="7" name="矩形 6">
            <a:extLst>
              <a:ext uri="{FF2B5EF4-FFF2-40B4-BE49-F238E27FC236}">
                <a16:creationId xmlns:a16="http://schemas.microsoft.com/office/drawing/2014/main" id="{1215E445-18FD-4A15-929D-EC52EC380155}"/>
              </a:ext>
            </a:extLst>
          </p:cNvPr>
          <p:cNvSpPr/>
          <p:nvPr/>
        </p:nvSpPr>
        <p:spPr>
          <a:xfrm>
            <a:off x="646543" y="2390254"/>
            <a:ext cx="6437747" cy="2308324"/>
          </a:xfrm>
          <a:prstGeom prst="rect">
            <a:avLst/>
          </a:prstGeom>
        </p:spPr>
        <p:txBody>
          <a:bodyPr wrap="square">
            <a:spAutoFit/>
          </a:bodyPr>
          <a:lstStyle/>
          <a:p>
            <a:r>
              <a:rPr lang="zh-CN" altLang="en-US" dirty="0">
                <a:solidFill>
                  <a:srgbClr val="0000FF"/>
                </a:solidFill>
              </a:rPr>
              <a:t>算法如下：</a:t>
            </a:r>
            <a:endParaRPr lang="en-US" altLang="zh-CN" dirty="0">
              <a:solidFill>
                <a:srgbClr val="0000FF"/>
              </a:solidFill>
            </a:endParaRPr>
          </a:p>
          <a:p>
            <a:r>
              <a:rPr lang="zh-CN" altLang="en-US" dirty="0"/>
              <a:t>有两整数</a:t>
            </a:r>
            <a:r>
              <a:rPr lang="en-US" altLang="zh-CN" dirty="0"/>
              <a:t>a</a:t>
            </a:r>
            <a:r>
              <a:rPr lang="zh-CN" altLang="en-US" dirty="0"/>
              <a:t>和</a:t>
            </a:r>
            <a:r>
              <a:rPr lang="en-US" altLang="zh-CN" dirty="0"/>
              <a:t>b</a:t>
            </a:r>
            <a:r>
              <a:rPr lang="zh-CN" altLang="en-US" dirty="0"/>
              <a:t>：</a:t>
            </a:r>
          </a:p>
          <a:p>
            <a:r>
              <a:rPr lang="zh-CN" altLang="en-US" dirty="0"/>
              <a:t>① 若</a:t>
            </a:r>
            <a:r>
              <a:rPr lang="en-US" altLang="zh-CN" dirty="0"/>
              <a:t>a&gt;b</a:t>
            </a:r>
            <a:r>
              <a:rPr lang="zh-CN" altLang="en-US" dirty="0"/>
              <a:t>，则</a:t>
            </a:r>
            <a:r>
              <a:rPr lang="en-US" altLang="zh-CN" dirty="0"/>
              <a:t>a=a-b</a:t>
            </a:r>
          </a:p>
          <a:p>
            <a:r>
              <a:rPr lang="en-US" altLang="zh-CN" dirty="0"/>
              <a:t>② </a:t>
            </a:r>
            <a:r>
              <a:rPr lang="zh-CN" altLang="en-US" dirty="0"/>
              <a:t>若</a:t>
            </a:r>
            <a:r>
              <a:rPr lang="en-US" altLang="zh-CN" dirty="0"/>
              <a:t>a&lt;b</a:t>
            </a:r>
            <a:r>
              <a:rPr lang="zh-CN" altLang="en-US" dirty="0"/>
              <a:t>，则</a:t>
            </a:r>
            <a:r>
              <a:rPr lang="en-US" altLang="zh-CN" dirty="0"/>
              <a:t>b=b-a</a:t>
            </a:r>
          </a:p>
          <a:p>
            <a:r>
              <a:rPr lang="en-US" altLang="zh-CN" dirty="0"/>
              <a:t>③ </a:t>
            </a:r>
            <a:r>
              <a:rPr lang="zh-CN" altLang="en-US" dirty="0"/>
              <a:t>若</a:t>
            </a:r>
            <a:r>
              <a:rPr lang="en-US" altLang="zh-CN" dirty="0"/>
              <a:t>a=b</a:t>
            </a:r>
            <a:r>
              <a:rPr lang="zh-CN" altLang="en-US" dirty="0"/>
              <a:t>，则</a:t>
            </a:r>
            <a:r>
              <a:rPr lang="en-US" altLang="zh-CN" dirty="0"/>
              <a:t>a</a:t>
            </a:r>
            <a:r>
              <a:rPr lang="zh-CN" altLang="en-US" dirty="0"/>
              <a:t>（或</a:t>
            </a:r>
            <a:r>
              <a:rPr lang="en-US" altLang="zh-CN" dirty="0"/>
              <a:t>b</a:t>
            </a:r>
            <a:r>
              <a:rPr lang="zh-CN" altLang="en-US" dirty="0"/>
              <a:t>）即为两数的最大公约数</a:t>
            </a:r>
          </a:p>
          <a:p>
            <a:r>
              <a:rPr lang="zh-CN" altLang="en-US" dirty="0"/>
              <a:t>     若</a:t>
            </a:r>
            <a:r>
              <a:rPr lang="en-US" altLang="zh-CN" dirty="0"/>
              <a:t>a≠b</a:t>
            </a:r>
            <a:r>
              <a:rPr lang="zh-CN" altLang="en-US" dirty="0"/>
              <a:t>，则再回去执行①</a:t>
            </a:r>
          </a:p>
        </p:txBody>
      </p:sp>
      <p:sp>
        <p:nvSpPr>
          <p:cNvPr id="8" name="矩形 7">
            <a:extLst>
              <a:ext uri="{FF2B5EF4-FFF2-40B4-BE49-F238E27FC236}">
                <a16:creationId xmlns:a16="http://schemas.microsoft.com/office/drawing/2014/main" id="{580102EE-9989-4303-BC37-CA492E9AF145}"/>
              </a:ext>
            </a:extLst>
          </p:cNvPr>
          <p:cNvSpPr/>
          <p:nvPr/>
        </p:nvSpPr>
        <p:spPr>
          <a:xfrm>
            <a:off x="7269017" y="2776417"/>
            <a:ext cx="4821383" cy="2677656"/>
          </a:xfrm>
          <a:prstGeom prst="rect">
            <a:avLst/>
          </a:prstGeom>
        </p:spPr>
        <p:txBody>
          <a:bodyPr wrap="square">
            <a:spAutoFit/>
          </a:bodyPr>
          <a:lstStyle/>
          <a:p>
            <a:r>
              <a:rPr lang="zh-CN" altLang="en-US" dirty="0"/>
              <a:t>例如求</a:t>
            </a:r>
            <a:r>
              <a:rPr lang="en-US" altLang="zh-CN" dirty="0"/>
              <a:t>36</a:t>
            </a:r>
            <a:r>
              <a:rPr lang="zh-CN" altLang="en-US" dirty="0"/>
              <a:t>和</a:t>
            </a:r>
            <a:r>
              <a:rPr lang="en-US" altLang="zh-CN" dirty="0"/>
              <a:t>15</a:t>
            </a:r>
            <a:r>
              <a:rPr lang="zh-CN" altLang="en-US" dirty="0"/>
              <a:t>的最大公约数过程为：</a:t>
            </a:r>
          </a:p>
          <a:p>
            <a:r>
              <a:rPr lang="en-US" altLang="zh-CN" dirty="0"/>
              <a:t>a=36-15=21 ,  a≠b, a&gt;b</a:t>
            </a:r>
          </a:p>
          <a:p>
            <a:r>
              <a:rPr lang="en-US" altLang="zh-CN" dirty="0"/>
              <a:t>a=21-15=6,     a≠b, a&lt;b</a:t>
            </a:r>
          </a:p>
          <a:p>
            <a:r>
              <a:rPr lang="en-US" altLang="zh-CN" dirty="0"/>
              <a:t>b=15-6=9,       a≠b, a&lt;b</a:t>
            </a:r>
          </a:p>
          <a:p>
            <a:r>
              <a:rPr lang="en-US" altLang="zh-CN" dirty="0"/>
              <a:t>b=9-6=3,          a≠b, a&gt;b</a:t>
            </a:r>
          </a:p>
          <a:p>
            <a:r>
              <a:rPr lang="en-US" altLang="zh-CN" dirty="0"/>
              <a:t>a=6-3=3,          a=b</a:t>
            </a:r>
          </a:p>
          <a:p>
            <a:r>
              <a:rPr lang="zh-CN" altLang="en-US" dirty="0"/>
              <a:t>因此，</a:t>
            </a:r>
            <a:r>
              <a:rPr lang="en-US" altLang="zh-CN" dirty="0"/>
              <a:t>3</a:t>
            </a:r>
            <a:r>
              <a:rPr lang="zh-CN" altLang="en-US" dirty="0"/>
              <a:t>即为最大公约数</a:t>
            </a:r>
          </a:p>
        </p:txBody>
      </p:sp>
    </p:spTree>
    <p:extLst>
      <p:ext uri="{BB962C8B-B14F-4D97-AF65-F5344CB8AC3E}">
        <p14:creationId xmlns:p14="http://schemas.microsoft.com/office/powerpoint/2010/main" val="393207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F7B026-957C-4BD2-AE8B-DFED91C4B8FF}"/>
              </a:ext>
            </a:extLst>
          </p:cNvPr>
          <p:cNvSpPr/>
          <p:nvPr/>
        </p:nvSpPr>
        <p:spPr>
          <a:xfrm>
            <a:off x="3048000" y="1905752"/>
            <a:ext cx="6096000" cy="4524315"/>
          </a:xfrm>
          <a:prstGeom prst="rect">
            <a:avLst/>
          </a:prstGeom>
        </p:spPr>
        <p:txBody>
          <a:bodyPr>
            <a:spAutoFit/>
          </a:bodyPr>
          <a:lstStyle/>
          <a:p>
            <a:r>
              <a:rPr lang="en-US" altLang="zh-CN" dirty="0"/>
              <a:t>def </a:t>
            </a:r>
            <a:r>
              <a:rPr lang="en-US" altLang="zh-CN" dirty="0" err="1"/>
              <a:t>gcd</a:t>
            </a:r>
            <a:r>
              <a:rPr lang="en-US" altLang="zh-CN" dirty="0"/>
              <a:t>(</a:t>
            </a:r>
            <a:r>
              <a:rPr lang="en-US" altLang="zh-CN" dirty="0" err="1"/>
              <a:t>a,b</a:t>
            </a:r>
            <a:r>
              <a:rPr lang="en-US" altLang="zh-CN" dirty="0"/>
              <a:t>):</a:t>
            </a:r>
          </a:p>
          <a:p>
            <a:r>
              <a:rPr lang="en-US" altLang="zh-CN" dirty="0"/>
              <a:t>    if a&gt;b:</a:t>
            </a:r>
          </a:p>
          <a:p>
            <a:r>
              <a:rPr lang="en-US" altLang="zh-CN" dirty="0"/>
              <a:t>        a=a-b</a:t>
            </a:r>
          </a:p>
          <a:p>
            <a:r>
              <a:rPr lang="en-US" altLang="zh-CN" dirty="0"/>
              <a:t>    if a&lt;b:</a:t>
            </a:r>
          </a:p>
          <a:p>
            <a:r>
              <a:rPr lang="en-US" altLang="zh-CN" dirty="0"/>
              <a:t>        b=b-a</a:t>
            </a:r>
          </a:p>
          <a:p>
            <a:r>
              <a:rPr lang="en-US" altLang="zh-CN" dirty="0"/>
              <a:t>    if a==b:</a:t>
            </a:r>
          </a:p>
          <a:p>
            <a:r>
              <a:rPr lang="en-US" altLang="zh-CN" dirty="0"/>
              <a:t>        return a</a:t>
            </a:r>
          </a:p>
          <a:p>
            <a:r>
              <a:rPr lang="en-US" altLang="zh-CN" dirty="0"/>
              <a:t>    else:</a:t>
            </a:r>
          </a:p>
          <a:p>
            <a:r>
              <a:rPr lang="en-US" altLang="zh-CN" dirty="0"/>
              <a:t>        return </a:t>
            </a:r>
            <a:r>
              <a:rPr lang="en-US" altLang="zh-CN" b="1" dirty="0" err="1">
                <a:solidFill>
                  <a:srgbClr val="0000FF"/>
                </a:solidFill>
              </a:rPr>
              <a:t>gcd</a:t>
            </a:r>
            <a:r>
              <a:rPr lang="en-US" altLang="zh-CN" b="1" dirty="0">
                <a:solidFill>
                  <a:srgbClr val="0000FF"/>
                </a:solidFill>
              </a:rPr>
              <a:t>(</a:t>
            </a:r>
            <a:r>
              <a:rPr lang="en-US" altLang="zh-CN" b="1" dirty="0" err="1">
                <a:solidFill>
                  <a:srgbClr val="0000FF"/>
                </a:solidFill>
              </a:rPr>
              <a:t>a,b</a:t>
            </a:r>
            <a:r>
              <a:rPr lang="en-US" altLang="zh-CN" b="1" dirty="0">
                <a:solidFill>
                  <a:srgbClr val="0000FF"/>
                </a:solidFill>
              </a:rPr>
              <a:t>)</a:t>
            </a:r>
          </a:p>
          <a:p>
            <a:r>
              <a:rPr lang="en-US" altLang="zh-CN" dirty="0"/>
              <a:t>a=int(input("a="))</a:t>
            </a:r>
          </a:p>
          <a:p>
            <a:r>
              <a:rPr lang="en-US" altLang="zh-CN" dirty="0"/>
              <a:t>b=int(input("b="))</a:t>
            </a:r>
          </a:p>
          <a:p>
            <a:r>
              <a:rPr lang="en-US" altLang="zh-CN" dirty="0"/>
              <a:t>print(</a:t>
            </a:r>
            <a:r>
              <a:rPr lang="en-US" altLang="zh-CN" dirty="0" err="1"/>
              <a:t>gcd</a:t>
            </a:r>
            <a:r>
              <a:rPr lang="en-US" altLang="zh-CN" dirty="0"/>
              <a:t>(</a:t>
            </a:r>
            <a:r>
              <a:rPr lang="en-US" altLang="zh-CN" dirty="0" err="1"/>
              <a:t>a,b</a:t>
            </a:r>
            <a:r>
              <a:rPr lang="en-US" altLang="zh-CN" dirty="0"/>
              <a:t>))</a:t>
            </a:r>
          </a:p>
        </p:txBody>
      </p:sp>
      <p:sp>
        <p:nvSpPr>
          <p:cNvPr id="3" name="文本框 2">
            <a:extLst>
              <a:ext uri="{FF2B5EF4-FFF2-40B4-BE49-F238E27FC236}">
                <a16:creationId xmlns:a16="http://schemas.microsoft.com/office/drawing/2014/main" id="{782786D2-123D-4AFC-A47F-33FA1353BC10}"/>
              </a:ext>
            </a:extLst>
          </p:cNvPr>
          <p:cNvSpPr txBox="1"/>
          <p:nvPr/>
        </p:nvSpPr>
        <p:spPr>
          <a:xfrm>
            <a:off x="3694544" y="593751"/>
            <a:ext cx="6585529"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递归：相减法（代码实现）</a:t>
            </a:r>
          </a:p>
        </p:txBody>
      </p:sp>
      <p:cxnSp>
        <p:nvCxnSpPr>
          <p:cNvPr id="4" name="直接连接符 3">
            <a:extLst>
              <a:ext uri="{FF2B5EF4-FFF2-40B4-BE49-F238E27FC236}">
                <a16:creationId xmlns:a16="http://schemas.microsoft.com/office/drawing/2014/main" id="{0E4EC0D2-AAE7-4C4A-80D3-1FA2E0D4058A}"/>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7537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5D46C5-D835-4011-979D-843078733DE8}"/>
              </a:ext>
            </a:extLst>
          </p:cNvPr>
          <p:cNvPicPr>
            <a:picLocks noChangeAspect="1"/>
          </p:cNvPicPr>
          <p:nvPr/>
        </p:nvPicPr>
        <p:blipFill>
          <a:blip r:embed="rId2"/>
          <a:stretch>
            <a:fillRect/>
          </a:stretch>
        </p:blipFill>
        <p:spPr>
          <a:xfrm>
            <a:off x="2081212" y="223837"/>
            <a:ext cx="8029575" cy="6410325"/>
          </a:xfrm>
          <a:prstGeom prst="rect">
            <a:avLst/>
          </a:prstGeom>
        </p:spPr>
      </p:pic>
    </p:spTree>
    <p:extLst>
      <p:ext uri="{BB962C8B-B14F-4D97-AF65-F5344CB8AC3E}">
        <p14:creationId xmlns:p14="http://schemas.microsoft.com/office/powerpoint/2010/main" val="19026174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A7A99B-8AA9-46EB-86E0-C5A6FC813EC8}"/>
              </a:ext>
            </a:extLst>
          </p:cNvPr>
          <p:cNvPicPr>
            <a:picLocks noChangeAspect="1"/>
          </p:cNvPicPr>
          <p:nvPr/>
        </p:nvPicPr>
        <p:blipFill>
          <a:blip r:embed="rId2"/>
          <a:stretch>
            <a:fillRect/>
          </a:stretch>
        </p:blipFill>
        <p:spPr>
          <a:xfrm>
            <a:off x="2695575" y="2433637"/>
            <a:ext cx="6800850" cy="1990725"/>
          </a:xfrm>
          <a:prstGeom prst="rect">
            <a:avLst/>
          </a:prstGeom>
        </p:spPr>
      </p:pic>
      <p:sp>
        <p:nvSpPr>
          <p:cNvPr id="3" name="文本框 2">
            <a:extLst>
              <a:ext uri="{FF2B5EF4-FFF2-40B4-BE49-F238E27FC236}">
                <a16:creationId xmlns:a16="http://schemas.microsoft.com/office/drawing/2014/main" id="{2B7AAB34-6FE5-4C6F-BF38-224EEC02E8CC}"/>
              </a:ext>
            </a:extLst>
          </p:cNvPr>
          <p:cNvSpPr txBox="1"/>
          <p:nvPr/>
        </p:nvSpPr>
        <p:spPr>
          <a:xfrm>
            <a:off x="3694544" y="593751"/>
            <a:ext cx="8562111"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递归：斐波那契数列（代码实现）</a:t>
            </a:r>
          </a:p>
        </p:txBody>
      </p:sp>
      <p:cxnSp>
        <p:nvCxnSpPr>
          <p:cNvPr id="4" name="直接连接符 3">
            <a:extLst>
              <a:ext uri="{FF2B5EF4-FFF2-40B4-BE49-F238E27FC236}">
                <a16:creationId xmlns:a16="http://schemas.microsoft.com/office/drawing/2014/main" id="{28CDF524-6821-4EF2-B752-F75036142770}"/>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3981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27C263-BCA0-46F4-8F20-2F66E0BE20C1}"/>
              </a:ext>
            </a:extLst>
          </p:cNvPr>
          <p:cNvSpPr>
            <a:spLocks noGrp="1"/>
          </p:cNvSpPr>
          <p:nvPr>
            <p:ph idx="1"/>
          </p:nvPr>
        </p:nvSpPr>
        <p:spPr/>
        <p:txBody>
          <a:bodyPr>
            <a:normAutofit/>
          </a:bodyPr>
          <a:lstStyle/>
          <a:p>
            <a:r>
              <a:rPr lang="zh-CN" altLang="en-US" dirty="0"/>
              <a:t>求费波那西</a:t>
            </a:r>
            <a:r>
              <a:rPr lang="en-US" altLang="zh-CN" dirty="0"/>
              <a:t>(Fibonacci)</a:t>
            </a:r>
            <a:r>
              <a:rPr lang="zh-CN" altLang="en-US" dirty="0"/>
              <a:t>数列的前</a:t>
            </a:r>
            <a:r>
              <a:rPr lang="en-US" altLang="zh-CN" dirty="0"/>
              <a:t>40</a:t>
            </a:r>
            <a:r>
              <a:rPr lang="zh-CN" altLang="en-US" dirty="0"/>
              <a:t>个数。这个数列有如下特点：第</a:t>
            </a:r>
            <a:r>
              <a:rPr lang="en-US" altLang="zh-CN" dirty="0"/>
              <a:t>1</a:t>
            </a:r>
            <a:r>
              <a:rPr lang="zh-CN" altLang="en-US" dirty="0"/>
              <a:t>、</a:t>
            </a:r>
            <a:r>
              <a:rPr lang="en-US" altLang="zh-CN" dirty="0"/>
              <a:t>2</a:t>
            </a:r>
            <a:r>
              <a:rPr lang="zh-CN" altLang="en-US" dirty="0"/>
              <a:t>两个数为</a:t>
            </a:r>
            <a:r>
              <a:rPr lang="en-US" altLang="zh-CN" dirty="0"/>
              <a:t>1</a:t>
            </a:r>
            <a:r>
              <a:rPr lang="zh-CN" altLang="en-US" dirty="0"/>
              <a:t>、</a:t>
            </a:r>
            <a:r>
              <a:rPr lang="en-US" altLang="zh-CN" dirty="0"/>
              <a:t>1</a:t>
            </a:r>
            <a:r>
              <a:rPr lang="zh-CN" altLang="en-US" dirty="0"/>
              <a:t>。从第</a:t>
            </a:r>
            <a:r>
              <a:rPr lang="en-US" altLang="zh-CN" dirty="0"/>
              <a:t>3</a:t>
            </a:r>
            <a:r>
              <a:rPr lang="zh-CN" altLang="en-US" dirty="0"/>
              <a:t>个数开始，该数是其前面两个数之和。即</a:t>
            </a:r>
            <a:r>
              <a:rPr lang="en-US" altLang="zh-CN" dirty="0"/>
              <a:t>:</a:t>
            </a:r>
          </a:p>
        </p:txBody>
      </p:sp>
      <p:sp>
        <p:nvSpPr>
          <p:cNvPr id="4" name="日期占位符 3">
            <a:extLst>
              <a:ext uri="{FF2B5EF4-FFF2-40B4-BE49-F238E27FC236}">
                <a16:creationId xmlns:a16="http://schemas.microsoft.com/office/drawing/2014/main" id="{672A3633-5C19-4858-B55D-EBB1E5FD9496}"/>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175F2D22-F4BD-490B-BC6E-7AFFEB86039A}"/>
              </a:ext>
            </a:extLst>
          </p:cNvPr>
          <p:cNvSpPr>
            <a:spLocks noGrp="1"/>
          </p:cNvSpPr>
          <p:nvPr>
            <p:ph type="sldNum" sz="quarter" idx="12"/>
          </p:nvPr>
        </p:nvSpPr>
        <p:spPr/>
        <p:txBody>
          <a:bodyPr/>
          <a:lstStyle/>
          <a:p>
            <a:fld id="{7406AA6B-51D0-4508-BF0C-1C5E473C4B8C}" type="slidenum">
              <a:rPr lang="en-US" altLang="zh-CN" smtClean="0"/>
              <a:pPr/>
              <a:t>137</a:t>
            </a:fld>
            <a:endParaRPr lang="en-US" altLang="zh-CN"/>
          </a:p>
        </p:txBody>
      </p:sp>
      <p:pic>
        <p:nvPicPr>
          <p:cNvPr id="9" name="图片 8">
            <a:extLst>
              <a:ext uri="{FF2B5EF4-FFF2-40B4-BE49-F238E27FC236}">
                <a16:creationId xmlns:a16="http://schemas.microsoft.com/office/drawing/2014/main" id="{85853B1A-E86D-4A14-AA8C-D9E614D15EA3}"/>
              </a:ext>
            </a:extLst>
          </p:cNvPr>
          <p:cNvPicPr>
            <a:picLocks noChangeAspect="1"/>
          </p:cNvPicPr>
          <p:nvPr/>
        </p:nvPicPr>
        <p:blipFill>
          <a:blip r:embed="rId2"/>
          <a:stretch>
            <a:fillRect/>
          </a:stretch>
        </p:blipFill>
        <p:spPr>
          <a:xfrm>
            <a:off x="2100984" y="490032"/>
            <a:ext cx="8248650" cy="1200150"/>
          </a:xfrm>
          <a:prstGeom prst="rect">
            <a:avLst/>
          </a:prstGeom>
        </p:spPr>
      </p:pic>
      <p:pic>
        <p:nvPicPr>
          <p:cNvPr id="2" name="图片 1">
            <a:extLst>
              <a:ext uri="{FF2B5EF4-FFF2-40B4-BE49-F238E27FC236}">
                <a16:creationId xmlns:a16="http://schemas.microsoft.com/office/drawing/2014/main" id="{7F8A062C-463B-49A8-820C-4FB1DA70DA0B}"/>
              </a:ext>
            </a:extLst>
          </p:cNvPr>
          <p:cNvPicPr>
            <a:picLocks noChangeAspect="1"/>
          </p:cNvPicPr>
          <p:nvPr/>
        </p:nvPicPr>
        <p:blipFill>
          <a:blip r:embed="rId3"/>
          <a:stretch>
            <a:fillRect/>
          </a:stretch>
        </p:blipFill>
        <p:spPr>
          <a:xfrm>
            <a:off x="2671762" y="2861973"/>
            <a:ext cx="6848475" cy="2981325"/>
          </a:xfrm>
          <a:prstGeom prst="rect">
            <a:avLst/>
          </a:prstGeom>
        </p:spPr>
      </p:pic>
    </p:spTree>
    <p:extLst>
      <p:ext uri="{BB962C8B-B14F-4D97-AF65-F5344CB8AC3E}">
        <p14:creationId xmlns:p14="http://schemas.microsoft.com/office/powerpoint/2010/main" val="2941530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72CBFA-14BD-445D-8D5A-927C2FD0B3DA}"/>
              </a:ext>
            </a:extLst>
          </p:cNvPr>
          <p:cNvPicPr>
            <a:picLocks noChangeAspect="1"/>
          </p:cNvPicPr>
          <p:nvPr/>
        </p:nvPicPr>
        <p:blipFill>
          <a:blip r:embed="rId2"/>
          <a:stretch>
            <a:fillRect/>
          </a:stretch>
        </p:blipFill>
        <p:spPr>
          <a:xfrm>
            <a:off x="2743200" y="2001548"/>
            <a:ext cx="6705600" cy="1857375"/>
          </a:xfrm>
          <a:prstGeom prst="rect">
            <a:avLst/>
          </a:prstGeom>
        </p:spPr>
      </p:pic>
      <p:sp>
        <p:nvSpPr>
          <p:cNvPr id="4" name="文本框 3">
            <a:extLst>
              <a:ext uri="{FF2B5EF4-FFF2-40B4-BE49-F238E27FC236}">
                <a16:creationId xmlns:a16="http://schemas.microsoft.com/office/drawing/2014/main" id="{C3A64976-1433-4AB4-8982-F98370212A1F}"/>
              </a:ext>
            </a:extLst>
          </p:cNvPr>
          <p:cNvSpPr txBox="1"/>
          <p:nvPr/>
        </p:nvSpPr>
        <p:spPr>
          <a:xfrm>
            <a:off x="3694544" y="593751"/>
            <a:ext cx="8562111"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递归：斐波那契数列（代码实现）</a:t>
            </a:r>
          </a:p>
        </p:txBody>
      </p:sp>
      <p:cxnSp>
        <p:nvCxnSpPr>
          <p:cNvPr id="5" name="直接连接符 4">
            <a:extLst>
              <a:ext uri="{FF2B5EF4-FFF2-40B4-BE49-F238E27FC236}">
                <a16:creationId xmlns:a16="http://schemas.microsoft.com/office/drawing/2014/main" id="{BCD6051F-D31A-4438-89B6-18805030E0AB}"/>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0959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F74893-4160-4963-9205-C139F05D605F}"/>
              </a:ext>
            </a:extLst>
          </p:cNvPr>
          <p:cNvPicPr>
            <a:picLocks noChangeAspect="1"/>
          </p:cNvPicPr>
          <p:nvPr/>
        </p:nvPicPr>
        <p:blipFill>
          <a:blip r:embed="rId2"/>
          <a:stretch>
            <a:fillRect/>
          </a:stretch>
        </p:blipFill>
        <p:spPr>
          <a:xfrm>
            <a:off x="0" y="214832"/>
            <a:ext cx="12192000" cy="6428336"/>
          </a:xfrm>
          <a:prstGeom prst="rect">
            <a:avLst/>
          </a:prstGeom>
        </p:spPr>
      </p:pic>
    </p:spTree>
    <p:extLst>
      <p:ext uri="{BB962C8B-B14F-4D97-AF65-F5344CB8AC3E}">
        <p14:creationId xmlns:p14="http://schemas.microsoft.com/office/powerpoint/2010/main" val="663766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5A338-F615-42D9-A6AD-D307387AF54C}"/>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B59E486D-648D-4C36-A11A-853A6C8EEFB4}"/>
              </a:ext>
            </a:extLst>
          </p:cNvPr>
          <p:cNvSpPr>
            <a:spLocks noGrp="1"/>
          </p:cNvSpPr>
          <p:nvPr>
            <p:ph type="sldNum" sz="quarter" idx="12"/>
          </p:nvPr>
        </p:nvSpPr>
        <p:spPr/>
        <p:txBody>
          <a:bodyPr/>
          <a:lstStyle/>
          <a:p>
            <a:fld id="{7406AA6B-51D0-4508-BF0C-1C5E473C4B8C}" type="slidenum">
              <a:rPr lang="en-US" altLang="zh-CN" smtClean="0"/>
              <a:pPr/>
              <a:t>14</a:t>
            </a:fld>
            <a:endParaRPr lang="en-US" altLang="zh-CN"/>
          </a:p>
        </p:txBody>
      </p:sp>
      <p:pic>
        <p:nvPicPr>
          <p:cNvPr id="6" name="图片 5">
            <a:extLst>
              <a:ext uri="{FF2B5EF4-FFF2-40B4-BE49-F238E27FC236}">
                <a16:creationId xmlns:a16="http://schemas.microsoft.com/office/drawing/2014/main" id="{34BF29D6-3DC8-4CA9-A328-5CA8D970CB83}"/>
              </a:ext>
            </a:extLst>
          </p:cNvPr>
          <p:cNvPicPr>
            <a:picLocks noChangeAspect="1"/>
          </p:cNvPicPr>
          <p:nvPr/>
        </p:nvPicPr>
        <p:blipFill>
          <a:blip r:embed="rId2"/>
          <a:stretch>
            <a:fillRect/>
          </a:stretch>
        </p:blipFill>
        <p:spPr>
          <a:xfrm>
            <a:off x="1762125" y="2552700"/>
            <a:ext cx="8667750" cy="1752600"/>
          </a:xfrm>
          <a:prstGeom prst="rect">
            <a:avLst/>
          </a:prstGeom>
        </p:spPr>
      </p:pic>
    </p:spTree>
    <p:extLst>
      <p:ext uri="{BB962C8B-B14F-4D97-AF65-F5344CB8AC3E}">
        <p14:creationId xmlns:p14="http://schemas.microsoft.com/office/powerpoint/2010/main" val="12230887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D01D32-3AD9-4C5F-BDE8-9496B8191281}"/>
              </a:ext>
            </a:extLst>
          </p:cNvPr>
          <p:cNvPicPr>
            <a:picLocks noChangeAspect="1"/>
          </p:cNvPicPr>
          <p:nvPr/>
        </p:nvPicPr>
        <p:blipFill>
          <a:blip r:embed="rId2"/>
          <a:stretch>
            <a:fillRect/>
          </a:stretch>
        </p:blipFill>
        <p:spPr>
          <a:xfrm>
            <a:off x="0" y="453679"/>
            <a:ext cx="12192000" cy="5950641"/>
          </a:xfrm>
          <a:prstGeom prst="rect">
            <a:avLst/>
          </a:prstGeom>
        </p:spPr>
      </p:pic>
    </p:spTree>
    <p:extLst>
      <p:ext uri="{BB962C8B-B14F-4D97-AF65-F5344CB8AC3E}">
        <p14:creationId xmlns:p14="http://schemas.microsoft.com/office/powerpoint/2010/main" val="23269247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2BA13C-0413-4032-BE47-9F43791302DF}"/>
              </a:ext>
            </a:extLst>
          </p:cNvPr>
          <p:cNvPicPr>
            <a:picLocks noChangeAspect="1"/>
          </p:cNvPicPr>
          <p:nvPr/>
        </p:nvPicPr>
        <p:blipFill>
          <a:blip r:embed="rId2"/>
          <a:stretch>
            <a:fillRect/>
          </a:stretch>
        </p:blipFill>
        <p:spPr>
          <a:xfrm>
            <a:off x="76200" y="119062"/>
            <a:ext cx="12039600" cy="6619875"/>
          </a:xfrm>
          <a:prstGeom prst="rect">
            <a:avLst/>
          </a:prstGeom>
        </p:spPr>
      </p:pic>
    </p:spTree>
    <p:extLst>
      <p:ext uri="{BB962C8B-B14F-4D97-AF65-F5344CB8AC3E}">
        <p14:creationId xmlns:p14="http://schemas.microsoft.com/office/powerpoint/2010/main" val="1961589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1476DA-0079-4943-A33D-ADC6CEC7ABBA}"/>
              </a:ext>
            </a:extLst>
          </p:cNvPr>
          <p:cNvPicPr>
            <a:picLocks noChangeAspect="1"/>
          </p:cNvPicPr>
          <p:nvPr/>
        </p:nvPicPr>
        <p:blipFill>
          <a:blip r:embed="rId2"/>
          <a:stretch>
            <a:fillRect/>
          </a:stretch>
        </p:blipFill>
        <p:spPr>
          <a:xfrm>
            <a:off x="42862" y="414337"/>
            <a:ext cx="12106275" cy="6029325"/>
          </a:xfrm>
          <a:prstGeom prst="rect">
            <a:avLst/>
          </a:prstGeom>
        </p:spPr>
      </p:pic>
    </p:spTree>
    <p:extLst>
      <p:ext uri="{BB962C8B-B14F-4D97-AF65-F5344CB8AC3E}">
        <p14:creationId xmlns:p14="http://schemas.microsoft.com/office/powerpoint/2010/main" val="3664716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2786D2-123D-4AFC-A47F-33FA1353BC10}"/>
              </a:ext>
            </a:extLst>
          </p:cNvPr>
          <p:cNvSpPr txBox="1"/>
          <p:nvPr/>
        </p:nvSpPr>
        <p:spPr>
          <a:xfrm>
            <a:off x="3694544" y="593751"/>
            <a:ext cx="8017165"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递归：汉诺塔问题（代码实现）</a:t>
            </a:r>
          </a:p>
        </p:txBody>
      </p:sp>
      <p:cxnSp>
        <p:nvCxnSpPr>
          <p:cNvPr id="4" name="直接连接符 3">
            <a:extLst>
              <a:ext uri="{FF2B5EF4-FFF2-40B4-BE49-F238E27FC236}">
                <a16:creationId xmlns:a16="http://schemas.microsoft.com/office/drawing/2014/main" id="{0E4EC0D2-AAE7-4C4A-80D3-1FA2E0D4058A}"/>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5A378B8-E660-4442-9D61-538E0386C392}"/>
              </a:ext>
            </a:extLst>
          </p:cNvPr>
          <p:cNvSpPr/>
          <p:nvPr/>
        </p:nvSpPr>
        <p:spPr>
          <a:xfrm>
            <a:off x="959594" y="2065861"/>
            <a:ext cx="10949378" cy="3416320"/>
          </a:xfrm>
          <a:prstGeom prst="rect">
            <a:avLst/>
          </a:prstGeom>
        </p:spPr>
        <p:txBody>
          <a:bodyPr wrap="square">
            <a:spAutoFit/>
          </a:bodyPr>
          <a:lstStyle/>
          <a:p>
            <a:r>
              <a:rPr lang="en-US" altLang="zh-CN" dirty="0"/>
              <a:t>def </a:t>
            </a:r>
            <a:r>
              <a:rPr lang="en-US" altLang="zh-CN" dirty="0" err="1">
                <a:solidFill>
                  <a:srgbClr val="0000FF"/>
                </a:solidFill>
              </a:rPr>
              <a:t>hanoi</a:t>
            </a:r>
            <a:r>
              <a:rPr lang="en-US" altLang="zh-CN" dirty="0">
                <a:solidFill>
                  <a:srgbClr val="0000FF"/>
                </a:solidFill>
              </a:rPr>
              <a:t>(n, a, b, c</a:t>
            </a:r>
            <a:r>
              <a:rPr lang="en-US" altLang="zh-CN" dirty="0"/>
              <a:t>):</a:t>
            </a:r>
          </a:p>
          <a:p>
            <a:r>
              <a:rPr lang="en-US" altLang="zh-CN" dirty="0"/>
              <a:t>    if n == 1:</a:t>
            </a:r>
          </a:p>
          <a:p>
            <a:r>
              <a:rPr lang="en-US" altLang="zh-CN" dirty="0"/>
              <a:t>        print(a, '--&gt;', c)          #n=1</a:t>
            </a:r>
            <a:r>
              <a:rPr lang="zh-CN" altLang="en-US" dirty="0"/>
              <a:t>时只需将编号为</a:t>
            </a:r>
            <a:r>
              <a:rPr lang="en-US" altLang="zh-CN" dirty="0"/>
              <a:t>1</a:t>
            </a:r>
            <a:r>
              <a:rPr lang="zh-CN" altLang="en-US" dirty="0"/>
              <a:t>的圆盘从</a:t>
            </a:r>
            <a:r>
              <a:rPr lang="en-US" altLang="zh-CN" dirty="0"/>
              <a:t>A</a:t>
            </a:r>
            <a:r>
              <a:rPr lang="zh-CN" altLang="en-US" dirty="0"/>
              <a:t>座移至</a:t>
            </a:r>
            <a:r>
              <a:rPr lang="en-US" altLang="zh-CN" dirty="0"/>
              <a:t>C</a:t>
            </a:r>
            <a:r>
              <a:rPr lang="zh-CN" altLang="en-US" dirty="0"/>
              <a:t>座</a:t>
            </a:r>
          </a:p>
          <a:p>
            <a:r>
              <a:rPr lang="zh-CN" altLang="en-US" dirty="0"/>
              <a:t>    </a:t>
            </a:r>
            <a:r>
              <a:rPr lang="en-US" altLang="zh-CN" dirty="0"/>
              <a:t>else:                                #n&gt;1</a:t>
            </a:r>
            <a:r>
              <a:rPr lang="zh-CN" altLang="en-US" dirty="0"/>
              <a:t>时，我们分三个阶段</a:t>
            </a:r>
          </a:p>
          <a:p>
            <a:r>
              <a:rPr lang="zh-CN" altLang="en-US" dirty="0"/>
              <a:t>        </a:t>
            </a:r>
            <a:r>
              <a:rPr lang="en-US" altLang="zh-CN" dirty="0" err="1">
                <a:solidFill>
                  <a:srgbClr val="0000FF"/>
                </a:solidFill>
              </a:rPr>
              <a:t>hanoi</a:t>
            </a:r>
            <a:r>
              <a:rPr lang="en-US" altLang="zh-CN" dirty="0">
                <a:solidFill>
                  <a:srgbClr val="0000FF"/>
                </a:solidFill>
              </a:rPr>
              <a:t>(n-1, a, c, b)     </a:t>
            </a:r>
            <a:r>
              <a:rPr lang="en-US" altLang="zh-CN" dirty="0"/>
              <a:t>#</a:t>
            </a:r>
            <a:r>
              <a:rPr lang="zh-CN" altLang="en-US" dirty="0"/>
              <a:t>将</a:t>
            </a:r>
            <a:r>
              <a:rPr lang="en-US" altLang="zh-CN" dirty="0"/>
              <a:t>A</a:t>
            </a:r>
            <a:r>
              <a:rPr lang="zh-CN" altLang="en-US" dirty="0"/>
              <a:t>塔座上的</a:t>
            </a:r>
            <a:r>
              <a:rPr lang="en-US" altLang="zh-CN" dirty="0"/>
              <a:t>n-1</a:t>
            </a:r>
            <a:r>
              <a:rPr lang="zh-CN" altLang="en-US" dirty="0"/>
              <a:t>个圆盘按照规定移至到</a:t>
            </a:r>
            <a:r>
              <a:rPr lang="en-US" altLang="zh-CN" dirty="0"/>
              <a:t>B</a:t>
            </a:r>
            <a:r>
              <a:rPr lang="zh-CN" altLang="en-US" dirty="0"/>
              <a:t>塔座</a:t>
            </a:r>
          </a:p>
          <a:p>
            <a:r>
              <a:rPr lang="zh-CN" altLang="en-US" dirty="0"/>
              <a:t>        </a:t>
            </a:r>
            <a:r>
              <a:rPr lang="en-US" altLang="zh-CN" dirty="0"/>
              <a:t>print(a,'--&gt;', c)           #</a:t>
            </a:r>
            <a:r>
              <a:rPr lang="zh-CN" altLang="en-US" dirty="0"/>
              <a:t>将编号为</a:t>
            </a:r>
            <a:r>
              <a:rPr lang="en-US" altLang="zh-CN" dirty="0"/>
              <a:t>n</a:t>
            </a:r>
            <a:r>
              <a:rPr lang="zh-CN" altLang="en-US" dirty="0"/>
              <a:t>的圆盘由</a:t>
            </a:r>
            <a:r>
              <a:rPr lang="en-US" altLang="zh-CN" dirty="0"/>
              <a:t>A</a:t>
            </a:r>
            <a:r>
              <a:rPr lang="zh-CN" altLang="en-US" dirty="0"/>
              <a:t>座移至</a:t>
            </a:r>
            <a:r>
              <a:rPr lang="en-US" altLang="zh-CN" dirty="0"/>
              <a:t>C</a:t>
            </a:r>
            <a:r>
              <a:rPr lang="zh-CN" altLang="en-US" dirty="0"/>
              <a:t>座</a:t>
            </a:r>
          </a:p>
          <a:p>
            <a:r>
              <a:rPr lang="zh-CN" altLang="en-US" dirty="0"/>
              <a:t>        </a:t>
            </a:r>
            <a:r>
              <a:rPr lang="en-US" altLang="zh-CN" dirty="0" err="1">
                <a:solidFill>
                  <a:srgbClr val="0000FF"/>
                </a:solidFill>
              </a:rPr>
              <a:t>hanoi</a:t>
            </a:r>
            <a:r>
              <a:rPr lang="en-US" altLang="zh-CN" dirty="0">
                <a:solidFill>
                  <a:srgbClr val="0000FF"/>
                </a:solidFill>
              </a:rPr>
              <a:t>(n-1, b, a, c)     </a:t>
            </a:r>
            <a:r>
              <a:rPr lang="en-US" altLang="zh-CN" dirty="0"/>
              <a:t>#</a:t>
            </a:r>
            <a:r>
              <a:rPr lang="zh-CN" altLang="en-US" dirty="0"/>
              <a:t>利用</a:t>
            </a:r>
            <a:r>
              <a:rPr lang="en-US" altLang="zh-CN" dirty="0"/>
              <a:t>A</a:t>
            </a:r>
            <a:r>
              <a:rPr lang="zh-CN" altLang="en-US" dirty="0"/>
              <a:t>塔座，将</a:t>
            </a:r>
            <a:r>
              <a:rPr lang="en-US" altLang="zh-CN" dirty="0"/>
              <a:t>B</a:t>
            </a:r>
            <a:r>
              <a:rPr lang="zh-CN" altLang="en-US" dirty="0"/>
              <a:t>塔座上的</a:t>
            </a:r>
            <a:r>
              <a:rPr lang="en-US" altLang="zh-CN" dirty="0"/>
              <a:t>n-1</a:t>
            </a:r>
            <a:r>
              <a:rPr lang="zh-CN" altLang="en-US" dirty="0"/>
              <a:t>个圆盘按规定移至到</a:t>
            </a:r>
            <a:r>
              <a:rPr lang="en-US" altLang="zh-CN" dirty="0"/>
              <a:t>C</a:t>
            </a:r>
            <a:r>
              <a:rPr lang="zh-CN" altLang="en-US" dirty="0"/>
              <a:t>塔座</a:t>
            </a:r>
          </a:p>
          <a:p>
            <a:r>
              <a:rPr lang="en-US" altLang="zh-CN" dirty="0"/>
              <a:t>x=int(input("</a:t>
            </a:r>
            <a:r>
              <a:rPr lang="zh-CN" altLang="en-US" dirty="0"/>
              <a:t>输入一个自然数表示需要移动的圆盘数：</a:t>
            </a:r>
            <a:r>
              <a:rPr lang="en-US" altLang="zh-CN" dirty="0"/>
              <a:t>"))</a:t>
            </a:r>
          </a:p>
          <a:p>
            <a:r>
              <a:rPr lang="en-US" altLang="zh-CN" dirty="0" err="1">
                <a:solidFill>
                  <a:srgbClr val="0000FF"/>
                </a:solidFill>
              </a:rPr>
              <a:t>hanoi</a:t>
            </a:r>
            <a:r>
              <a:rPr lang="en-US" altLang="zh-CN" dirty="0">
                <a:solidFill>
                  <a:srgbClr val="0000FF"/>
                </a:solidFill>
              </a:rPr>
              <a:t>(x, 'A', 'B', 'C')</a:t>
            </a:r>
          </a:p>
        </p:txBody>
      </p:sp>
    </p:spTree>
    <p:extLst>
      <p:ext uri="{BB962C8B-B14F-4D97-AF65-F5344CB8AC3E}">
        <p14:creationId xmlns:p14="http://schemas.microsoft.com/office/powerpoint/2010/main" val="41593000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7CC3F7-6136-4955-A458-17CA0F16B1BA}"/>
              </a:ext>
            </a:extLst>
          </p:cNvPr>
          <p:cNvPicPr>
            <a:picLocks noChangeAspect="1"/>
          </p:cNvPicPr>
          <p:nvPr/>
        </p:nvPicPr>
        <p:blipFill>
          <a:blip r:embed="rId2"/>
          <a:stretch>
            <a:fillRect/>
          </a:stretch>
        </p:blipFill>
        <p:spPr>
          <a:xfrm>
            <a:off x="176212" y="195262"/>
            <a:ext cx="11839575" cy="6467475"/>
          </a:xfrm>
          <a:prstGeom prst="rect">
            <a:avLst/>
          </a:prstGeom>
        </p:spPr>
      </p:pic>
    </p:spTree>
    <p:extLst>
      <p:ext uri="{BB962C8B-B14F-4D97-AF65-F5344CB8AC3E}">
        <p14:creationId xmlns:p14="http://schemas.microsoft.com/office/powerpoint/2010/main" val="20124280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8269E4-9433-40B3-98C7-917B568F0016}"/>
              </a:ext>
            </a:extLst>
          </p:cNvPr>
          <p:cNvPicPr>
            <a:picLocks noChangeAspect="1"/>
          </p:cNvPicPr>
          <p:nvPr/>
        </p:nvPicPr>
        <p:blipFill>
          <a:blip r:embed="rId2"/>
          <a:stretch>
            <a:fillRect/>
          </a:stretch>
        </p:blipFill>
        <p:spPr>
          <a:xfrm>
            <a:off x="566737" y="1262062"/>
            <a:ext cx="11058525" cy="4333875"/>
          </a:xfrm>
          <a:prstGeom prst="rect">
            <a:avLst/>
          </a:prstGeom>
        </p:spPr>
      </p:pic>
    </p:spTree>
    <p:extLst>
      <p:ext uri="{BB962C8B-B14F-4D97-AF65-F5344CB8AC3E}">
        <p14:creationId xmlns:p14="http://schemas.microsoft.com/office/powerpoint/2010/main" val="35484758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F8866D-C580-4844-A00A-601FD1F9C651}"/>
              </a:ext>
            </a:extLst>
          </p:cNvPr>
          <p:cNvPicPr>
            <a:picLocks noChangeAspect="1"/>
          </p:cNvPicPr>
          <p:nvPr/>
        </p:nvPicPr>
        <p:blipFill>
          <a:blip r:embed="rId2"/>
          <a:stretch>
            <a:fillRect/>
          </a:stretch>
        </p:blipFill>
        <p:spPr>
          <a:xfrm>
            <a:off x="895350" y="461962"/>
            <a:ext cx="10401300" cy="5934075"/>
          </a:xfrm>
          <a:prstGeom prst="rect">
            <a:avLst/>
          </a:prstGeom>
        </p:spPr>
      </p:pic>
    </p:spTree>
    <p:extLst>
      <p:ext uri="{BB962C8B-B14F-4D97-AF65-F5344CB8AC3E}">
        <p14:creationId xmlns:p14="http://schemas.microsoft.com/office/powerpoint/2010/main" val="10983889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5.5 </a:t>
            </a:r>
            <a:r>
              <a:rPr lang="zh-CN" altLang="en-US" dirty="0"/>
              <a:t>编程实践题目</a:t>
            </a:r>
          </a:p>
        </p:txBody>
      </p:sp>
      <p:sp>
        <p:nvSpPr>
          <p:cNvPr id="4" name="日期占位符 3"/>
          <p:cNvSpPr>
            <a:spLocks noGrp="1"/>
          </p:cNvSpPr>
          <p:nvPr>
            <p:ph type="dt" sz="half" idx="2"/>
          </p:nvPr>
        </p:nvSpPr>
        <p:spPr/>
        <p:txBody>
          <a:bodyPr/>
          <a:lstStyle/>
          <a:p>
            <a:fld id="{66C5BDEC-FF4B-4DE2-96ED-B77D9FCD3A2E}" type="datetime1">
              <a:rPr lang="zh-CN" altLang="en-US" smtClean="0">
                <a:solidFill>
                  <a:srgbClr val="000000"/>
                </a:solidFill>
              </a:rPr>
              <a:pPr/>
              <a:t>2019/6/4</a:t>
            </a:fld>
            <a:endParaRPr lang="en-US" altLang="zh-CN" dirty="0">
              <a:solidFill>
                <a:srgbClr val="000000"/>
              </a:solidFill>
            </a:endParaRPr>
          </a:p>
        </p:txBody>
      </p:sp>
      <p:sp>
        <p:nvSpPr>
          <p:cNvPr id="5" name="灯片编号占位符 4"/>
          <p:cNvSpPr>
            <a:spLocks noGrp="1"/>
          </p:cNvSpPr>
          <p:nvPr>
            <p:ph type="sldNum" sz="quarter" idx="4"/>
          </p:nvPr>
        </p:nvSpPr>
        <p:spPr/>
        <p:txBody>
          <a:bodyPr/>
          <a:lstStyle/>
          <a:p>
            <a:r>
              <a:rPr lang="en-US" altLang="zh-CN">
                <a:solidFill>
                  <a:srgbClr val="000000"/>
                </a:solidFill>
              </a:rPr>
              <a:t>1</a:t>
            </a:r>
          </a:p>
        </p:txBody>
      </p:sp>
    </p:spTree>
    <p:extLst>
      <p:ext uri="{BB962C8B-B14F-4D97-AF65-F5344CB8AC3E}">
        <p14:creationId xmlns:p14="http://schemas.microsoft.com/office/powerpoint/2010/main" val="12707351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591DF-87D5-45C9-BBE6-7430209A039A}"/>
              </a:ext>
            </a:extLst>
          </p:cNvPr>
          <p:cNvSpPr>
            <a:spLocks noGrp="1"/>
          </p:cNvSpPr>
          <p:nvPr>
            <p:ph type="title"/>
          </p:nvPr>
        </p:nvSpPr>
        <p:spPr/>
        <p:txBody>
          <a:bodyPr/>
          <a:lstStyle/>
          <a:p>
            <a:r>
              <a:rPr lang="zh-CN" altLang="en-US" dirty="0"/>
              <a:t>典型编程题汇总（全部需要完成）</a:t>
            </a:r>
          </a:p>
        </p:txBody>
      </p:sp>
      <p:sp>
        <p:nvSpPr>
          <p:cNvPr id="3" name="内容占位符 2">
            <a:extLst>
              <a:ext uri="{FF2B5EF4-FFF2-40B4-BE49-F238E27FC236}">
                <a16:creationId xmlns:a16="http://schemas.microsoft.com/office/drawing/2014/main" id="{3FFA03AA-9181-4AC2-9D30-A242F85E6A7A}"/>
              </a:ext>
            </a:extLst>
          </p:cNvPr>
          <p:cNvSpPr>
            <a:spLocks noGrp="1"/>
          </p:cNvSpPr>
          <p:nvPr>
            <p:ph idx="1"/>
          </p:nvPr>
        </p:nvSpPr>
        <p:spPr/>
        <p:txBody>
          <a:bodyPr>
            <a:normAutofit fontScale="85000" lnSpcReduction="10000"/>
          </a:bodyPr>
          <a:lstStyle/>
          <a:p>
            <a:r>
              <a:rPr lang="en-US" altLang="zh-CN" dirty="0"/>
              <a:t>X1:</a:t>
            </a:r>
            <a:r>
              <a:rPr lang="zh-CN" altLang="en-US" dirty="0"/>
              <a:t>求</a:t>
            </a:r>
            <a:r>
              <a:rPr lang="en-US" altLang="zh-CN" dirty="0"/>
              <a:t>1-100</a:t>
            </a:r>
            <a:r>
              <a:rPr lang="zh-CN" altLang="en-US" dirty="0"/>
              <a:t>之间的所有素数，并统计素数的个数。</a:t>
            </a:r>
            <a:endParaRPr lang="en-US" altLang="zh-CN" dirty="0"/>
          </a:p>
          <a:p>
            <a:r>
              <a:rPr lang="en-US" altLang="zh-CN" dirty="0"/>
              <a:t>X2:</a:t>
            </a:r>
            <a:r>
              <a:rPr lang="zh-CN" altLang="en-US" dirty="0"/>
              <a:t>求</a:t>
            </a:r>
            <a:r>
              <a:rPr lang="en-US" altLang="zh-CN" dirty="0"/>
              <a:t>200</a:t>
            </a:r>
            <a:r>
              <a:rPr lang="zh-CN" altLang="en-US" dirty="0"/>
              <a:t>以内能被</a:t>
            </a:r>
            <a:r>
              <a:rPr lang="en-US" altLang="zh-CN" dirty="0"/>
              <a:t>17</a:t>
            </a:r>
            <a:r>
              <a:rPr lang="zh-CN" altLang="en-US" dirty="0"/>
              <a:t>整除的最大整数。</a:t>
            </a:r>
            <a:endParaRPr lang="en-US" altLang="zh-CN" dirty="0"/>
          </a:p>
          <a:p>
            <a:r>
              <a:rPr lang="en-US" altLang="zh-CN" dirty="0"/>
              <a:t>X3:</a:t>
            </a:r>
            <a:r>
              <a:rPr lang="zh-CN" altLang="en-US" dirty="0"/>
              <a:t>设</a:t>
            </a:r>
            <a:r>
              <a:rPr lang="en-US" altLang="zh-CN" dirty="0"/>
              <a:t>m=1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a:t>
            </a:r>
            <a:r>
              <a:rPr lang="zh-CN" altLang="en-US" dirty="0"/>
              <a:t>*</a:t>
            </a:r>
            <a:r>
              <a:rPr lang="en-US" altLang="zh-CN" dirty="0"/>
              <a:t>n</a:t>
            </a:r>
            <a:r>
              <a:rPr lang="zh-CN" altLang="en-US" dirty="0"/>
              <a:t>，求</a:t>
            </a:r>
            <a:r>
              <a:rPr lang="en-US" altLang="zh-CN" dirty="0"/>
              <a:t>m</a:t>
            </a:r>
            <a:r>
              <a:rPr lang="zh-CN" altLang="en-US" dirty="0"/>
              <a:t>为不大于</a:t>
            </a:r>
            <a:r>
              <a:rPr lang="en-US" altLang="zh-CN" dirty="0"/>
              <a:t>20000</a:t>
            </a:r>
            <a:r>
              <a:rPr lang="zh-CN" altLang="en-US" dirty="0"/>
              <a:t>时最大的</a:t>
            </a:r>
            <a:r>
              <a:rPr lang="en-US" altLang="zh-CN" dirty="0"/>
              <a:t>n</a:t>
            </a:r>
            <a:r>
              <a:rPr lang="zh-CN" altLang="en-US" dirty="0"/>
              <a:t>。</a:t>
            </a:r>
            <a:endParaRPr lang="en-US" altLang="zh-CN" dirty="0"/>
          </a:p>
          <a:p>
            <a:r>
              <a:rPr lang="en-US" altLang="zh-CN" dirty="0"/>
              <a:t>X4:</a:t>
            </a:r>
            <a:r>
              <a:rPr lang="zh-CN" altLang="en-US" dirty="0"/>
              <a:t>勾股定理中</a:t>
            </a:r>
            <a:r>
              <a:rPr lang="en-US" altLang="zh-CN" dirty="0"/>
              <a:t>3</a:t>
            </a:r>
            <a:r>
              <a:rPr lang="zh-CN" altLang="en-US" dirty="0"/>
              <a:t>个数的关系是：</a:t>
            </a:r>
            <a:r>
              <a:rPr lang="en-US" altLang="zh-CN" dirty="0"/>
              <a:t>a</a:t>
            </a:r>
            <a:r>
              <a:rPr lang="en-US" altLang="zh-CN" baseline="30000" dirty="0"/>
              <a:t>2</a:t>
            </a:r>
            <a:r>
              <a:rPr lang="en-US" altLang="zh-CN" dirty="0"/>
              <a:t>+b</a:t>
            </a:r>
            <a:r>
              <a:rPr lang="en-US" altLang="zh-CN" baseline="30000" dirty="0"/>
              <a:t>2</a:t>
            </a:r>
            <a:r>
              <a:rPr lang="en-US" altLang="zh-CN" dirty="0"/>
              <a:t>=c</a:t>
            </a:r>
            <a:r>
              <a:rPr lang="en-US" altLang="zh-CN" baseline="30000" dirty="0"/>
              <a:t>2</a:t>
            </a:r>
            <a:r>
              <a:rPr lang="zh-CN" altLang="en-US" dirty="0"/>
              <a:t>。编写一个程序，输出</a:t>
            </a:r>
            <a:r>
              <a:rPr lang="en-US" altLang="zh-CN" dirty="0"/>
              <a:t>30</a:t>
            </a:r>
            <a:r>
              <a:rPr lang="zh-CN" altLang="en-US" dirty="0"/>
              <a:t>以内满足上述条件的整数组合，例如</a:t>
            </a:r>
            <a:r>
              <a:rPr lang="en-US" altLang="zh-CN" dirty="0"/>
              <a:t>3,4,5</a:t>
            </a:r>
            <a:r>
              <a:rPr lang="zh-CN" altLang="en-US" dirty="0"/>
              <a:t>就是一个组合。</a:t>
            </a:r>
            <a:endParaRPr lang="en-US" altLang="zh-CN" dirty="0"/>
          </a:p>
          <a:p>
            <a:r>
              <a:rPr lang="en-US" altLang="zh-CN" dirty="0"/>
              <a:t>X5: 625</a:t>
            </a:r>
            <a:r>
              <a:rPr lang="zh-CN" altLang="en-US" dirty="0"/>
              <a:t>这个数很特别，</a:t>
            </a:r>
            <a:r>
              <a:rPr lang="en-US" altLang="zh-CN" dirty="0"/>
              <a:t>625</a:t>
            </a:r>
            <a:r>
              <a:rPr lang="zh-CN" altLang="en-US" dirty="0"/>
              <a:t>的平方等于</a:t>
            </a:r>
            <a:r>
              <a:rPr lang="en-US" altLang="zh-CN" dirty="0"/>
              <a:t>390625</a:t>
            </a:r>
            <a:r>
              <a:rPr lang="zh-CN" altLang="en-US" dirty="0"/>
              <a:t>，刚好其末</a:t>
            </a:r>
            <a:r>
              <a:rPr lang="en-US" altLang="zh-CN" dirty="0"/>
              <a:t>3</a:t>
            </a:r>
            <a:r>
              <a:rPr lang="zh-CN" altLang="en-US" dirty="0"/>
              <a:t>位是</a:t>
            </a:r>
            <a:r>
              <a:rPr lang="en-US" altLang="zh-CN" dirty="0"/>
              <a:t>626</a:t>
            </a:r>
            <a:r>
              <a:rPr lang="zh-CN" altLang="en-US" dirty="0"/>
              <a:t>本身。除了</a:t>
            </a:r>
            <a:r>
              <a:rPr lang="en-US" altLang="zh-CN" dirty="0"/>
              <a:t>625</a:t>
            </a:r>
            <a:r>
              <a:rPr lang="zh-CN" altLang="en-US" dirty="0"/>
              <a:t>，还有其他三位数有这个特征吗？请编写程序，寻找所有这样的</a:t>
            </a:r>
            <a:r>
              <a:rPr lang="en-US" altLang="zh-CN" dirty="0"/>
              <a:t>3</a:t>
            </a:r>
            <a:r>
              <a:rPr lang="zh-CN" altLang="en-US" dirty="0"/>
              <a:t>位数：它们的平方的末位是这个数本身。</a:t>
            </a:r>
            <a:endParaRPr lang="en-US" altLang="zh-CN" dirty="0"/>
          </a:p>
          <a:p>
            <a:r>
              <a:rPr lang="en-US" altLang="zh-CN" dirty="0"/>
              <a:t>X6:</a:t>
            </a:r>
            <a:r>
              <a:rPr lang="zh-CN" altLang="en-US" dirty="0"/>
              <a:t>求</a:t>
            </a:r>
            <a:r>
              <a:rPr lang="en-US" altLang="zh-CN" dirty="0"/>
              <a:t>1~100</a:t>
            </a:r>
            <a:r>
              <a:rPr lang="zh-CN" altLang="en-US" dirty="0"/>
              <a:t>之间能被</a:t>
            </a:r>
            <a:r>
              <a:rPr lang="en-US" altLang="zh-CN" dirty="0"/>
              <a:t>7</a:t>
            </a:r>
            <a:r>
              <a:rPr lang="zh-CN" altLang="en-US" dirty="0"/>
              <a:t>整除，但不能同时被</a:t>
            </a:r>
            <a:r>
              <a:rPr lang="en-US" altLang="zh-CN" dirty="0"/>
              <a:t>5</a:t>
            </a:r>
            <a:r>
              <a:rPr lang="zh-CN" altLang="en-US" dirty="0"/>
              <a:t>整除的所有整数。</a:t>
            </a:r>
            <a:endParaRPr lang="en-US" altLang="zh-CN" dirty="0"/>
          </a:p>
        </p:txBody>
      </p:sp>
      <p:sp>
        <p:nvSpPr>
          <p:cNvPr id="4" name="日期占位符 3">
            <a:extLst>
              <a:ext uri="{FF2B5EF4-FFF2-40B4-BE49-F238E27FC236}">
                <a16:creationId xmlns:a16="http://schemas.microsoft.com/office/drawing/2014/main" id="{A21CC683-4770-4D6F-AC72-90DE701841B3}"/>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CA21BB1A-15EF-409A-A3CA-AEACFC0DD4E0}"/>
              </a:ext>
            </a:extLst>
          </p:cNvPr>
          <p:cNvSpPr>
            <a:spLocks noGrp="1"/>
          </p:cNvSpPr>
          <p:nvPr>
            <p:ph type="sldNum" sz="quarter" idx="12"/>
          </p:nvPr>
        </p:nvSpPr>
        <p:spPr/>
        <p:txBody>
          <a:bodyPr/>
          <a:lstStyle/>
          <a:p>
            <a:fld id="{7406AA6B-51D0-4508-BF0C-1C5E473C4B8C}" type="slidenum">
              <a:rPr lang="en-US" altLang="zh-CN" smtClean="0"/>
              <a:pPr/>
              <a:t>148</a:t>
            </a:fld>
            <a:endParaRPr lang="en-US" altLang="zh-CN"/>
          </a:p>
        </p:txBody>
      </p:sp>
    </p:spTree>
    <p:extLst>
      <p:ext uri="{BB962C8B-B14F-4D97-AF65-F5344CB8AC3E}">
        <p14:creationId xmlns:p14="http://schemas.microsoft.com/office/powerpoint/2010/main" val="10379005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591DF-87D5-45C9-BBE6-7430209A039A}"/>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3FFA03AA-9181-4AC2-9D30-A242F85E6A7A}"/>
              </a:ext>
            </a:extLst>
          </p:cNvPr>
          <p:cNvSpPr>
            <a:spLocks noGrp="1"/>
          </p:cNvSpPr>
          <p:nvPr>
            <p:ph idx="1"/>
          </p:nvPr>
        </p:nvSpPr>
        <p:spPr/>
        <p:txBody>
          <a:bodyPr>
            <a:normAutofit fontScale="92500" lnSpcReduction="20000"/>
          </a:bodyPr>
          <a:lstStyle/>
          <a:p>
            <a:endParaRPr lang="en-US" altLang="zh-CN" dirty="0"/>
          </a:p>
          <a:p>
            <a:r>
              <a:rPr lang="en-US" altLang="zh-CN" dirty="0"/>
              <a:t>X7:</a:t>
            </a:r>
            <a:r>
              <a:rPr lang="zh-CN" altLang="en-US" dirty="0"/>
              <a:t>求</a:t>
            </a:r>
            <a:r>
              <a:rPr lang="en-US" altLang="zh-CN" dirty="0"/>
              <a:t>	</a:t>
            </a:r>
            <a:r>
              <a:rPr lang="en-US" altLang="zh-CN" dirty="0" err="1"/>
              <a:t>sn</a:t>
            </a:r>
            <a:r>
              <a:rPr lang="en-US" altLang="zh-CN" dirty="0"/>
              <a:t>=</a:t>
            </a:r>
            <a:r>
              <a:rPr lang="en-US" altLang="zh-CN" dirty="0" err="1"/>
              <a:t>a+aa+aaa</a:t>
            </a:r>
            <a:r>
              <a:rPr lang="en-US" altLang="zh-CN" dirty="0"/>
              <a:t>+……+</a:t>
            </a:r>
            <a:r>
              <a:rPr lang="en-US" altLang="zh-CN" dirty="0" err="1"/>
              <a:t>aaaaaaa</a:t>
            </a:r>
            <a:r>
              <a:rPr lang="zh-CN" altLang="en-US" dirty="0"/>
              <a:t>之值，其中</a:t>
            </a:r>
            <a:r>
              <a:rPr lang="en-US" altLang="zh-CN" dirty="0"/>
              <a:t>a</a:t>
            </a:r>
            <a:r>
              <a:rPr lang="zh-CN" altLang="en-US" dirty="0"/>
              <a:t>是一个数字，</a:t>
            </a:r>
            <a:r>
              <a:rPr lang="en-US" altLang="zh-CN" dirty="0"/>
              <a:t>n</a:t>
            </a:r>
            <a:r>
              <a:rPr lang="zh-CN" altLang="en-US" dirty="0"/>
              <a:t>表示</a:t>
            </a:r>
            <a:r>
              <a:rPr lang="en-US" altLang="zh-CN" dirty="0"/>
              <a:t>a</a:t>
            </a:r>
            <a:r>
              <a:rPr lang="zh-CN" altLang="en-US" dirty="0"/>
              <a:t>的位数。</a:t>
            </a:r>
            <a:endParaRPr lang="en-US" altLang="zh-CN" dirty="0"/>
          </a:p>
          <a:p>
            <a:r>
              <a:rPr lang="en-US" altLang="zh-CN" dirty="0"/>
              <a:t>X8:</a:t>
            </a:r>
            <a:r>
              <a:rPr lang="zh-CN" altLang="en-US" dirty="0"/>
              <a:t>输出所有水仙花数，所谓水仙花数是指一个</a:t>
            </a:r>
            <a:r>
              <a:rPr lang="en-US" altLang="zh-CN" dirty="0"/>
              <a:t>3</a:t>
            </a:r>
            <a:r>
              <a:rPr lang="zh-CN" altLang="en-US" dirty="0"/>
              <a:t>位数，其各位数字立方和等于该数本身。例如</a:t>
            </a:r>
            <a:r>
              <a:rPr lang="en-US" altLang="zh-CN" dirty="0"/>
              <a:t>153=1</a:t>
            </a:r>
            <a:r>
              <a:rPr lang="en-US" altLang="zh-CN" baseline="30000" dirty="0"/>
              <a:t>3</a:t>
            </a:r>
            <a:r>
              <a:rPr lang="en-US" altLang="zh-CN" dirty="0"/>
              <a:t>+5</a:t>
            </a:r>
            <a:r>
              <a:rPr lang="en-US" altLang="zh-CN" baseline="30000" dirty="0"/>
              <a:t>3</a:t>
            </a:r>
            <a:r>
              <a:rPr lang="en-US" altLang="zh-CN" dirty="0"/>
              <a:t>+3</a:t>
            </a:r>
            <a:r>
              <a:rPr lang="en-US" altLang="zh-CN" baseline="30000" dirty="0"/>
              <a:t>3</a:t>
            </a:r>
          </a:p>
          <a:p>
            <a:r>
              <a:rPr lang="en-US" altLang="zh-CN" dirty="0"/>
              <a:t>X9:</a:t>
            </a:r>
            <a:r>
              <a:rPr lang="zh-CN" altLang="en-US" dirty="0"/>
              <a:t>有一个分数序列：</a:t>
            </a:r>
            <a:r>
              <a:rPr lang="en-US" altLang="zh-CN" dirty="0"/>
              <a:t>2/1,3/2,5/3,8/5……</a:t>
            </a:r>
            <a:r>
              <a:rPr lang="zh-CN" altLang="en-US" dirty="0"/>
              <a:t>，求出这个数列的前</a:t>
            </a:r>
            <a:r>
              <a:rPr lang="en-US" altLang="zh-CN" dirty="0"/>
              <a:t>20</a:t>
            </a:r>
            <a:r>
              <a:rPr lang="zh-CN" altLang="en-US" dirty="0"/>
              <a:t>项之和。</a:t>
            </a:r>
            <a:endParaRPr lang="en-US" altLang="zh-CN" dirty="0"/>
          </a:p>
          <a:p>
            <a:r>
              <a:rPr lang="en-US" altLang="zh-CN" dirty="0"/>
              <a:t>X10:</a:t>
            </a:r>
            <a:r>
              <a:rPr lang="zh-CN" altLang="en-US" dirty="0"/>
              <a:t>有一个球从</a:t>
            </a:r>
            <a:r>
              <a:rPr lang="en-US" altLang="zh-CN" dirty="0"/>
              <a:t>100m</a:t>
            </a:r>
            <a:r>
              <a:rPr lang="zh-CN" altLang="en-US" dirty="0"/>
              <a:t>高度自由落下来，每次落地后反弹回原来高度的一半，再落下，再反弹，求它第</a:t>
            </a:r>
            <a:r>
              <a:rPr lang="en-US" altLang="zh-CN" dirty="0"/>
              <a:t>10</a:t>
            </a:r>
            <a:r>
              <a:rPr lang="zh-CN" altLang="en-US" dirty="0"/>
              <a:t>次落地时，共经过多少米？第十次反弹多高？</a:t>
            </a:r>
            <a:endParaRPr lang="en-US" altLang="zh-CN" dirty="0"/>
          </a:p>
        </p:txBody>
      </p:sp>
      <p:sp>
        <p:nvSpPr>
          <p:cNvPr id="4" name="日期占位符 3">
            <a:extLst>
              <a:ext uri="{FF2B5EF4-FFF2-40B4-BE49-F238E27FC236}">
                <a16:creationId xmlns:a16="http://schemas.microsoft.com/office/drawing/2014/main" id="{A21CC683-4770-4D6F-AC72-90DE701841B3}"/>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CA21BB1A-15EF-409A-A3CA-AEACFC0DD4E0}"/>
              </a:ext>
            </a:extLst>
          </p:cNvPr>
          <p:cNvSpPr>
            <a:spLocks noGrp="1"/>
          </p:cNvSpPr>
          <p:nvPr>
            <p:ph type="sldNum" sz="quarter" idx="12"/>
          </p:nvPr>
        </p:nvSpPr>
        <p:spPr/>
        <p:txBody>
          <a:bodyPr/>
          <a:lstStyle/>
          <a:p>
            <a:fld id="{7406AA6B-51D0-4508-BF0C-1C5E473C4B8C}" type="slidenum">
              <a:rPr lang="en-US" altLang="zh-CN" smtClean="0"/>
              <a:pPr/>
              <a:t>149</a:t>
            </a:fld>
            <a:endParaRPr lang="en-US" altLang="zh-CN"/>
          </a:p>
        </p:txBody>
      </p:sp>
      <p:sp>
        <p:nvSpPr>
          <p:cNvPr id="6" name="左大括号 5">
            <a:extLst>
              <a:ext uri="{FF2B5EF4-FFF2-40B4-BE49-F238E27FC236}">
                <a16:creationId xmlns:a16="http://schemas.microsoft.com/office/drawing/2014/main" id="{9F1D5DF7-BC69-4215-9C8B-0A1114436CD7}"/>
              </a:ext>
            </a:extLst>
          </p:cNvPr>
          <p:cNvSpPr/>
          <p:nvPr/>
        </p:nvSpPr>
        <p:spPr>
          <a:xfrm rot="5400000">
            <a:off x="6970584" y="127798"/>
            <a:ext cx="993532" cy="2110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n</a:t>
            </a:r>
            <a:r>
              <a:rPr lang="zh-CN" altLang="en-US" dirty="0"/>
              <a:t>个</a:t>
            </a:r>
            <a:r>
              <a:rPr lang="en-US" altLang="zh-CN" dirty="0"/>
              <a:t>a</a:t>
            </a:r>
            <a:endParaRPr lang="zh-CN" altLang="en-US" dirty="0"/>
          </a:p>
        </p:txBody>
      </p:sp>
    </p:spTree>
    <p:extLst>
      <p:ext uri="{BB962C8B-B14F-4D97-AF65-F5344CB8AC3E}">
        <p14:creationId xmlns:p14="http://schemas.microsoft.com/office/powerpoint/2010/main" val="15800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DA4E8EB-3D8D-4B8E-87F3-6DE3DBACE47F}"/>
              </a:ext>
            </a:extLst>
          </p:cNvPr>
          <p:cNvSpPr>
            <a:spLocks noGrp="1"/>
          </p:cNvSpPr>
          <p:nvPr>
            <p:ph type="sldNum" sz="quarter" idx="12"/>
          </p:nvPr>
        </p:nvSpPr>
        <p:spPr/>
        <p:txBody>
          <a:bodyPr/>
          <a:lstStyle/>
          <a:p>
            <a:fld id="{7406AA6B-51D0-4508-BF0C-1C5E473C4B8C}" type="slidenum">
              <a:rPr lang="en-US" altLang="zh-CN" smtClean="0"/>
              <a:pPr/>
              <a:t>15</a:t>
            </a:fld>
            <a:endParaRPr lang="en-US" altLang="zh-CN"/>
          </a:p>
        </p:txBody>
      </p:sp>
      <p:pic>
        <p:nvPicPr>
          <p:cNvPr id="7" name="图片 6">
            <a:extLst>
              <a:ext uri="{FF2B5EF4-FFF2-40B4-BE49-F238E27FC236}">
                <a16:creationId xmlns:a16="http://schemas.microsoft.com/office/drawing/2014/main" id="{DB38390D-0A63-4A50-95B9-45F043C26043}"/>
              </a:ext>
            </a:extLst>
          </p:cNvPr>
          <p:cNvPicPr>
            <a:picLocks noChangeAspect="1"/>
          </p:cNvPicPr>
          <p:nvPr/>
        </p:nvPicPr>
        <p:blipFill>
          <a:blip r:embed="rId2"/>
          <a:stretch>
            <a:fillRect/>
          </a:stretch>
        </p:blipFill>
        <p:spPr>
          <a:xfrm>
            <a:off x="1685925" y="461665"/>
            <a:ext cx="8820150" cy="6305550"/>
          </a:xfrm>
          <a:prstGeom prst="rect">
            <a:avLst/>
          </a:prstGeom>
        </p:spPr>
      </p:pic>
      <p:sp>
        <p:nvSpPr>
          <p:cNvPr id="8" name="矩形 7">
            <a:extLst>
              <a:ext uri="{FF2B5EF4-FFF2-40B4-BE49-F238E27FC236}">
                <a16:creationId xmlns:a16="http://schemas.microsoft.com/office/drawing/2014/main" id="{B98728EF-9F2D-43CE-ACE8-6B9EA8E51104}"/>
              </a:ext>
            </a:extLst>
          </p:cNvPr>
          <p:cNvSpPr/>
          <p:nvPr/>
        </p:nvSpPr>
        <p:spPr>
          <a:xfrm>
            <a:off x="1785937" y="0"/>
            <a:ext cx="9382805" cy="461665"/>
          </a:xfrm>
          <a:prstGeom prst="rect">
            <a:avLst/>
          </a:prstGeom>
        </p:spPr>
        <p:txBody>
          <a:bodyPr wrap="square">
            <a:spAutoFit/>
          </a:bodyPr>
          <a:lstStyle/>
          <a:p>
            <a:r>
              <a:rPr lang="zh-CN" altLang="en-US" dirty="0">
                <a:solidFill>
                  <a:srgbClr val="0000FF"/>
                </a:solidFill>
              </a:rPr>
              <a:t> “程序设计基础（ Ｐｙｔｈｏｎ语言）”课程典型教学方案</a:t>
            </a:r>
          </a:p>
        </p:txBody>
      </p:sp>
    </p:spTree>
    <p:extLst>
      <p:ext uri="{BB962C8B-B14F-4D97-AF65-F5344CB8AC3E}">
        <p14:creationId xmlns:p14="http://schemas.microsoft.com/office/powerpoint/2010/main" val="30962239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591DF-87D5-45C9-BBE6-7430209A039A}"/>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3FFA03AA-9181-4AC2-9D30-A242F85E6A7A}"/>
              </a:ext>
            </a:extLst>
          </p:cNvPr>
          <p:cNvSpPr>
            <a:spLocks noGrp="1"/>
          </p:cNvSpPr>
          <p:nvPr>
            <p:ph idx="1"/>
          </p:nvPr>
        </p:nvSpPr>
        <p:spPr/>
        <p:txBody>
          <a:bodyPr>
            <a:normAutofit lnSpcReduction="10000"/>
          </a:bodyPr>
          <a:lstStyle/>
          <a:p>
            <a:r>
              <a:rPr lang="en-US" altLang="zh-CN" dirty="0"/>
              <a:t>X11:</a:t>
            </a:r>
            <a:r>
              <a:rPr lang="zh-CN" altLang="en-US" dirty="0"/>
              <a:t>猴子吃桃问题。猴子第一天摘下若干个桃子，当即吃了一半，还不过瘾，又多吃了一个。第二天早上又吃了一半，还不过瘾，又多吃了一个。以后每天早上都吃了前</a:t>
            </a:r>
            <a:r>
              <a:rPr lang="en-US" altLang="zh-CN" dirty="0"/>
              <a:t>1</a:t>
            </a:r>
            <a:r>
              <a:rPr lang="zh-CN" altLang="en-US" dirty="0"/>
              <a:t>天剩下的一半零</a:t>
            </a:r>
            <a:r>
              <a:rPr lang="en-US" altLang="zh-CN" dirty="0"/>
              <a:t>1</a:t>
            </a:r>
            <a:r>
              <a:rPr lang="zh-CN" altLang="en-US" dirty="0"/>
              <a:t>个。到第十天再吃桃子时，就只剩</a:t>
            </a:r>
            <a:r>
              <a:rPr lang="en-US" altLang="zh-CN" dirty="0"/>
              <a:t>1</a:t>
            </a:r>
            <a:r>
              <a:rPr lang="zh-CN" altLang="en-US" dirty="0"/>
              <a:t>个桃子了。求第一天共摘了多少个桃子。</a:t>
            </a:r>
            <a:endParaRPr lang="en-US" altLang="zh-CN" dirty="0"/>
          </a:p>
          <a:p>
            <a:r>
              <a:rPr lang="en-US" altLang="zh-CN" dirty="0"/>
              <a:t>X12:</a:t>
            </a:r>
            <a:r>
              <a:rPr lang="zh-CN" altLang="en-US" dirty="0"/>
              <a:t>将若干面包分给</a:t>
            </a:r>
            <a:r>
              <a:rPr lang="en-US" altLang="zh-CN" dirty="0"/>
              <a:t>3</a:t>
            </a:r>
            <a:r>
              <a:rPr lang="zh-CN" altLang="en-US" dirty="0"/>
              <a:t>个人吃，甲先吃全部的一半零半个，乙吃了甲剩余面包的一半零半个，丙吃了乙剩下面包的一半零半个，这样面包刚好吃光。编写一个程序，求原来有几个面包。</a:t>
            </a:r>
            <a:endParaRPr lang="en-US" altLang="zh-CN" dirty="0"/>
          </a:p>
        </p:txBody>
      </p:sp>
      <p:sp>
        <p:nvSpPr>
          <p:cNvPr id="4" name="日期占位符 3">
            <a:extLst>
              <a:ext uri="{FF2B5EF4-FFF2-40B4-BE49-F238E27FC236}">
                <a16:creationId xmlns:a16="http://schemas.microsoft.com/office/drawing/2014/main" id="{A21CC683-4770-4D6F-AC72-90DE701841B3}"/>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CA21BB1A-15EF-409A-A3CA-AEACFC0DD4E0}"/>
              </a:ext>
            </a:extLst>
          </p:cNvPr>
          <p:cNvSpPr>
            <a:spLocks noGrp="1"/>
          </p:cNvSpPr>
          <p:nvPr>
            <p:ph type="sldNum" sz="quarter" idx="12"/>
          </p:nvPr>
        </p:nvSpPr>
        <p:spPr/>
        <p:txBody>
          <a:bodyPr/>
          <a:lstStyle/>
          <a:p>
            <a:fld id="{7406AA6B-51D0-4508-BF0C-1C5E473C4B8C}" type="slidenum">
              <a:rPr lang="en-US" altLang="zh-CN" smtClean="0"/>
              <a:pPr/>
              <a:t>150</a:t>
            </a:fld>
            <a:endParaRPr lang="en-US" altLang="zh-CN"/>
          </a:p>
        </p:txBody>
      </p:sp>
    </p:spTree>
    <p:extLst>
      <p:ext uri="{BB962C8B-B14F-4D97-AF65-F5344CB8AC3E}">
        <p14:creationId xmlns:p14="http://schemas.microsoft.com/office/powerpoint/2010/main" val="33738523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04DCF-9CFB-400A-A1F9-95F9A9729408}"/>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FC0BCC48-AD75-4189-A351-175468209287}"/>
              </a:ext>
            </a:extLst>
          </p:cNvPr>
          <p:cNvSpPr>
            <a:spLocks noGrp="1"/>
          </p:cNvSpPr>
          <p:nvPr>
            <p:ph idx="1"/>
          </p:nvPr>
        </p:nvSpPr>
        <p:spPr/>
        <p:txBody>
          <a:bodyPr>
            <a:normAutofit lnSpcReduction="10000"/>
          </a:bodyPr>
          <a:lstStyle/>
          <a:p>
            <a:r>
              <a:rPr lang="en-US" altLang="zh-CN" dirty="0"/>
              <a:t>X13:</a:t>
            </a:r>
            <a:r>
              <a:rPr lang="zh-CN" altLang="en-US" dirty="0"/>
              <a:t>一学生买笔记本，一本</a:t>
            </a:r>
            <a:r>
              <a:rPr lang="en-US" altLang="zh-CN" dirty="0"/>
              <a:t>1.20</a:t>
            </a:r>
            <a:r>
              <a:rPr lang="zh-CN" altLang="en-US" dirty="0"/>
              <a:t>元，他第一天买了</a:t>
            </a:r>
            <a:r>
              <a:rPr lang="en-US" altLang="zh-CN" dirty="0"/>
              <a:t>2</a:t>
            </a:r>
            <a:r>
              <a:rPr lang="zh-CN" altLang="en-US" dirty="0"/>
              <a:t>本，以后每天买的都是前一天的两倍，直到某一天所买的本数不超过</a:t>
            </a:r>
            <a:r>
              <a:rPr lang="en-US" altLang="zh-CN" dirty="0"/>
              <a:t>100</a:t>
            </a:r>
            <a:r>
              <a:rPr lang="zh-CN" altLang="en-US" dirty="0"/>
              <a:t>的最大值，求学生平均每天花多少钱购买笔记本。</a:t>
            </a:r>
            <a:endParaRPr lang="en-US" altLang="zh-CN" dirty="0"/>
          </a:p>
          <a:p>
            <a:r>
              <a:rPr lang="en-US" altLang="zh-CN" dirty="0"/>
              <a:t>X14</a:t>
            </a:r>
            <a:r>
              <a:rPr lang="zh-CN" altLang="en-US" dirty="0"/>
              <a:t>：鸡兔问题，鸡兔共有</a:t>
            </a:r>
            <a:r>
              <a:rPr lang="en-US" altLang="zh-CN" dirty="0"/>
              <a:t>30</a:t>
            </a:r>
            <a:r>
              <a:rPr lang="zh-CN" altLang="en-US" dirty="0"/>
              <a:t>只，脚共有</a:t>
            </a:r>
            <a:r>
              <a:rPr lang="en-US" altLang="zh-CN" dirty="0"/>
              <a:t>90</a:t>
            </a:r>
            <a:r>
              <a:rPr lang="zh-CN" altLang="en-US" dirty="0"/>
              <a:t>个，问鸡兔各有几只。</a:t>
            </a:r>
            <a:endParaRPr lang="en-US" altLang="zh-CN" dirty="0"/>
          </a:p>
          <a:p>
            <a:r>
              <a:rPr lang="en-US" altLang="zh-CN" dirty="0"/>
              <a:t>X15</a:t>
            </a:r>
            <a:r>
              <a:rPr lang="zh-CN" altLang="en-US" dirty="0"/>
              <a:t>：百元买百鸡问题：公鸡每只</a:t>
            </a:r>
            <a:r>
              <a:rPr lang="en-US" altLang="zh-CN" dirty="0"/>
              <a:t>5</a:t>
            </a:r>
            <a:r>
              <a:rPr lang="zh-CN" altLang="en-US" dirty="0"/>
              <a:t>元，母鸡每只</a:t>
            </a:r>
            <a:r>
              <a:rPr lang="en-US" altLang="zh-CN" dirty="0"/>
              <a:t>3</a:t>
            </a:r>
            <a:r>
              <a:rPr lang="zh-CN" altLang="en-US" dirty="0"/>
              <a:t>元，小鸡三只</a:t>
            </a:r>
            <a:r>
              <a:rPr lang="en-US" altLang="zh-CN" dirty="0"/>
              <a:t>1</a:t>
            </a:r>
            <a:r>
              <a:rPr lang="zh-CN" altLang="en-US" dirty="0"/>
              <a:t>元；现有</a:t>
            </a:r>
            <a:r>
              <a:rPr lang="en-US" altLang="zh-CN" dirty="0"/>
              <a:t>100</a:t>
            </a:r>
            <a:r>
              <a:rPr lang="zh-CN" altLang="en-US" dirty="0"/>
              <a:t>元钱要求买</a:t>
            </a:r>
            <a:r>
              <a:rPr lang="en-US" altLang="zh-CN" dirty="0"/>
              <a:t>100</a:t>
            </a:r>
            <a:r>
              <a:rPr lang="zh-CN" altLang="en-US" dirty="0"/>
              <a:t>只鸡，问小鸡、公鸡、母鸡各多少只？</a:t>
            </a:r>
            <a:endParaRPr lang="en-US" altLang="zh-CN" dirty="0"/>
          </a:p>
        </p:txBody>
      </p:sp>
      <p:sp>
        <p:nvSpPr>
          <p:cNvPr id="4" name="日期占位符 3">
            <a:extLst>
              <a:ext uri="{FF2B5EF4-FFF2-40B4-BE49-F238E27FC236}">
                <a16:creationId xmlns:a16="http://schemas.microsoft.com/office/drawing/2014/main" id="{1B3EF77A-37A4-4456-93C0-59136DA13AC8}"/>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A31A18A9-EB8F-4A86-9F82-20B0A6F04362}"/>
              </a:ext>
            </a:extLst>
          </p:cNvPr>
          <p:cNvSpPr>
            <a:spLocks noGrp="1"/>
          </p:cNvSpPr>
          <p:nvPr>
            <p:ph type="sldNum" sz="quarter" idx="12"/>
          </p:nvPr>
        </p:nvSpPr>
        <p:spPr/>
        <p:txBody>
          <a:bodyPr/>
          <a:lstStyle/>
          <a:p>
            <a:fld id="{7406AA6B-51D0-4508-BF0C-1C5E473C4B8C}" type="slidenum">
              <a:rPr lang="en-US" altLang="zh-CN" smtClean="0"/>
              <a:pPr/>
              <a:t>151</a:t>
            </a:fld>
            <a:endParaRPr lang="en-US" altLang="zh-CN"/>
          </a:p>
        </p:txBody>
      </p:sp>
    </p:spTree>
    <p:extLst>
      <p:ext uri="{BB962C8B-B14F-4D97-AF65-F5344CB8AC3E}">
        <p14:creationId xmlns:p14="http://schemas.microsoft.com/office/powerpoint/2010/main" val="17330458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04DCF-9CFB-400A-A1F9-95F9A9729408}"/>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FC0BCC48-AD75-4189-A351-175468209287}"/>
              </a:ext>
            </a:extLst>
          </p:cNvPr>
          <p:cNvSpPr>
            <a:spLocks noGrp="1"/>
          </p:cNvSpPr>
          <p:nvPr>
            <p:ph idx="1"/>
          </p:nvPr>
        </p:nvSpPr>
        <p:spPr/>
        <p:txBody>
          <a:bodyPr>
            <a:normAutofit/>
          </a:bodyPr>
          <a:lstStyle/>
          <a:p>
            <a:r>
              <a:rPr lang="en-US" altLang="zh-CN" dirty="0"/>
              <a:t>X16</a:t>
            </a:r>
            <a:r>
              <a:rPr lang="zh-CN" altLang="en-US" dirty="0"/>
              <a:t>：完全数（</a:t>
            </a:r>
            <a:r>
              <a:rPr lang="en-US" altLang="zh-CN" dirty="0"/>
              <a:t>Perfect number</a:t>
            </a:r>
            <a:r>
              <a:rPr lang="zh-CN" altLang="en-US" dirty="0"/>
              <a:t>），又称完美数或完备数、完数，是一些特殊的自然数。它所有的真因子（即除了自身以外的约数）的之和（即因子函数）恰好等于它本身。例如</a:t>
            </a:r>
            <a:r>
              <a:rPr lang="en-US" altLang="zh-CN" dirty="0"/>
              <a:t>6</a:t>
            </a:r>
            <a:r>
              <a:rPr lang="zh-CN" altLang="en-US" dirty="0"/>
              <a:t>的因子为</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6</a:t>
            </a:r>
            <a:r>
              <a:rPr lang="zh-CN" altLang="en-US" dirty="0"/>
              <a:t>，除了</a:t>
            </a:r>
            <a:r>
              <a:rPr lang="en-US" altLang="zh-CN" dirty="0"/>
              <a:t>6</a:t>
            </a:r>
            <a:r>
              <a:rPr lang="zh-CN" altLang="en-US" dirty="0"/>
              <a:t>本身，其余因子</a:t>
            </a:r>
            <a:r>
              <a:rPr lang="en-US" altLang="zh-CN" dirty="0"/>
              <a:t>1+2+3=6,6</a:t>
            </a:r>
            <a:r>
              <a:rPr lang="zh-CN" altLang="en-US" dirty="0"/>
              <a:t>就是一个完美数。写一个程序，求</a:t>
            </a:r>
            <a:r>
              <a:rPr lang="en-US" altLang="zh-CN" dirty="0"/>
              <a:t>1~10000</a:t>
            </a:r>
            <a:r>
              <a:rPr lang="zh-CN" altLang="en-US" dirty="0"/>
              <a:t>之间所有的完数。</a:t>
            </a:r>
            <a:endParaRPr lang="en-US" altLang="zh-CN" dirty="0"/>
          </a:p>
          <a:p>
            <a:r>
              <a:rPr lang="en-US" altLang="zh-CN" dirty="0"/>
              <a:t>X17</a:t>
            </a:r>
            <a:r>
              <a:rPr lang="zh-CN" altLang="en-US" dirty="0"/>
              <a:t>：随机产生</a:t>
            </a:r>
            <a:r>
              <a:rPr lang="en-US" altLang="zh-CN" dirty="0"/>
              <a:t>20</a:t>
            </a:r>
            <a:r>
              <a:rPr lang="zh-CN" altLang="en-US" dirty="0"/>
              <a:t>个</a:t>
            </a:r>
            <a:r>
              <a:rPr lang="en-US" altLang="zh-CN" dirty="0"/>
              <a:t>100~500</a:t>
            </a:r>
            <a:r>
              <a:rPr lang="zh-CN" altLang="en-US" dirty="0"/>
              <a:t>之间的数，求其最大值和最小值。</a:t>
            </a:r>
            <a:r>
              <a:rPr lang="en-US" altLang="zh-CN" dirty="0"/>
              <a:t>X=</a:t>
            </a:r>
            <a:r>
              <a:rPr lang="en-US" altLang="zh-CN" dirty="0" err="1"/>
              <a:t>random.choice</a:t>
            </a:r>
            <a:r>
              <a:rPr lang="en-US" altLang="zh-CN" dirty="0"/>
              <a:t>(range(100,200))</a:t>
            </a:r>
            <a:r>
              <a:rPr lang="zh-CN" altLang="en-US" dirty="0"/>
              <a:t>。</a:t>
            </a:r>
            <a:endParaRPr lang="en-US" altLang="zh-CN" dirty="0"/>
          </a:p>
        </p:txBody>
      </p:sp>
      <p:sp>
        <p:nvSpPr>
          <p:cNvPr id="4" name="日期占位符 3">
            <a:extLst>
              <a:ext uri="{FF2B5EF4-FFF2-40B4-BE49-F238E27FC236}">
                <a16:creationId xmlns:a16="http://schemas.microsoft.com/office/drawing/2014/main" id="{1B3EF77A-37A4-4456-93C0-59136DA13AC8}"/>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A31A18A9-EB8F-4A86-9F82-20B0A6F04362}"/>
              </a:ext>
            </a:extLst>
          </p:cNvPr>
          <p:cNvSpPr>
            <a:spLocks noGrp="1"/>
          </p:cNvSpPr>
          <p:nvPr>
            <p:ph type="sldNum" sz="quarter" idx="12"/>
          </p:nvPr>
        </p:nvSpPr>
        <p:spPr/>
        <p:txBody>
          <a:bodyPr/>
          <a:lstStyle/>
          <a:p>
            <a:fld id="{7406AA6B-51D0-4508-BF0C-1C5E473C4B8C}" type="slidenum">
              <a:rPr lang="en-US" altLang="zh-CN" smtClean="0"/>
              <a:pPr/>
              <a:t>152</a:t>
            </a:fld>
            <a:endParaRPr lang="en-US" altLang="zh-CN"/>
          </a:p>
        </p:txBody>
      </p:sp>
    </p:spTree>
    <p:extLst>
      <p:ext uri="{BB962C8B-B14F-4D97-AF65-F5344CB8AC3E}">
        <p14:creationId xmlns:p14="http://schemas.microsoft.com/office/powerpoint/2010/main" val="3590072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62CA9-40ED-4B7D-A1CE-893999FF0BD0}"/>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0327C263-BCA0-46F4-8F20-2F66E0BE20C1}"/>
              </a:ext>
            </a:extLst>
          </p:cNvPr>
          <p:cNvSpPr>
            <a:spLocks noGrp="1"/>
          </p:cNvSpPr>
          <p:nvPr>
            <p:ph idx="1"/>
          </p:nvPr>
        </p:nvSpPr>
        <p:spPr/>
        <p:txBody>
          <a:bodyPr>
            <a:normAutofit/>
          </a:bodyPr>
          <a:lstStyle/>
          <a:p>
            <a:r>
              <a:rPr lang="en-US" altLang="zh-CN" dirty="0"/>
              <a:t>X18</a:t>
            </a:r>
            <a:r>
              <a:rPr lang="zh-CN" altLang="en-US" dirty="0"/>
              <a:t>：孪生素数是指素数之差为</a:t>
            </a:r>
            <a:r>
              <a:rPr lang="en-US" altLang="zh-CN" dirty="0"/>
              <a:t>2</a:t>
            </a:r>
            <a:r>
              <a:rPr lang="zh-CN" altLang="en-US" dirty="0"/>
              <a:t>，例如</a:t>
            </a:r>
            <a:r>
              <a:rPr lang="en-US" altLang="zh-CN" dirty="0"/>
              <a:t>3</a:t>
            </a:r>
            <a:r>
              <a:rPr lang="zh-CN" altLang="en-US" dirty="0"/>
              <a:t>和</a:t>
            </a:r>
            <a:r>
              <a:rPr lang="en-US" altLang="zh-CN" dirty="0"/>
              <a:t>5</a:t>
            </a:r>
            <a:r>
              <a:rPr lang="zh-CN" altLang="en-US" dirty="0"/>
              <a:t>，</a:t>
            </a:r>
            <a:r>
              <a:rPr lang="en-US" altLang="zh-CN" dirty="0"/>
              <a:t>5</a:t>
            </a:r>
            <a:r>
              <a:rPr lang="zh-CN" altLang="en-US" dirty="0"/>
              <a:t>和</a:t>
            </a:r>
            <a:r>
              <a:rPr lang="en-US" altLang="zh-CN" dirty="0"/>
              <a:t>7,11</a:t>
            </a:r>
            <a:r>
              <a:rPr lang="zh-CN" altLang="en-US" dirty="0"/>
              <a:t>和</a:t>
            </a:r>
            <a:r>
              <a:rPr lang="en-US" altLang="zh-CN" dirty="0"/>
              <a:t>13</a:t>
            </a:r>
            <a:r>
              <a:rPr lang="zh-CN" altLang="en-US" dirty="0"/>
              <a:t>。求</a:t>
            </a:r>
            <a:r>
              <a:rPr lang="en-US" altLang="zh-CN" dirty="0"/>
              <a:t>100</a:t>
            </a:r>
            <a:r>
              <a:rPr lang="zh-CN" altLang="en-US" dirty="0"/>
              <a:t>以内的孪生素数。</a:t>
            </a:r>
            <a:endParaRPr lang="en-US" altLang="zh-CN" dirty="0"/>
          </a:p>
          <a:p>
            <a:r>
              <a:rPr lang="en-US" altLang="zh-CN" dirty="0"/>
              <a:t>X19</a:t>
            </a:r>
            <a:r>
              <a:rPr lang="zh-CN" altLang="en-US" dirty="0"/>
              <a:t>：对于一个整数</a:t>
            </a:r>
            <a:r>
              <a:rPr lang="en-US" altLang="zh-CN" dirty="0"/>
              <a:t>n</a:t>
            </a:r>
            <a:r>
              <a:rPr lang="zh-CN" altLang="en-US" dirty="0"/>
              <a:t>（</a:t>
            </a:r>
            <a:r>
              <a:rPr lang="en-US" altLang="zh-CN" dirty="0"/>
              <a:t>n&gt;=1</a:t>
            </a:r>
            <a:r>
              <a:rPr lang="zh-CN" altLang="en-US" dirty="0"/>
              <a:t>）从左到右还是从右到左读其结果值都是相同且是素数，又称</a:t>
            </a:r>
            <a:r>
              <a:rPr lang="en-US" altLang="zh-CN" dirty="0"/>
              <a:t>n</a:t>
            </a:r>
            <a:r>
              <a:rPr lang="zh-CN" altLang="en-US" dirty="0"/>
              <a:t>为回文素数，例如</a:t>
            </a:r>
            <a:r>
              <a:rPr lang="en-US" altLang="zh-CN" dirty="0"/>
              <a:t>11,101,131,151.</a:t>
            </a:r>
            <a:r>
              <a:rPr lang="zh-CN" altLang="en-US" dirty="0"/>
              <a:t>求</a:t>
            </a:r>
            <a:r>
              <a:rPr lang="en-US" altLang="zh-CN" dirty="0"/>
              <a:t>1000</a:t>
            </a:r>
            <a:r>
              <a:rPr lang="zh-CN" altLang="en-US" dirty="0"/>
              <a:t>以内的回文素数。</a:t>
            </a:r>
            <a:endParaRPr lang="en-US" altLang="zh-CN" dirty="0"/>
          </a:p>
        </p:txBody>
      </p:sp>
      <p:sp>
        <p:nvSpPr>
          <p:cNvPr id="4" name="日期占位符 3">
            <a:extLst>
              <a:ext uri="{FF2B5EF4-FFF2-40B4-BE49-F238E27FC236}">
                <a16:creationId xmlns:a16="http://schemas.microsoft.com/office/drawing/2014/main" id="{672A3633-5C19-4858-B55D-EBB1E5FD9496}"/>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175F2D22-F4BD-490B-BC6E-7AFFEB86039A}"/>
              </a:ext>
            </a:extLst>
          </p:cNvPr>
          <p:cNvSpPr>
            <a:spLocks noGrp="1"/>
          </p:cNvSpPr>
          <p:nvPr>
            <p:ph type="sldNum" sz="quarter" idx="12"/>
          </p:nvPr>
        </p:nvSpPr>
        <p:spPr/>
        <p:txBody>
          <a:bodyPr/>
          <a:lstStyle/>
          <a:p>
            <a:fld id="{7406AA6B-51D0-4508-BF0C-1C5E473C4B8C}" type="slidenum">
              <a:rPr lang="en-US" altLang="zh-CN" smtClean="0"/>
              <a:pPr/>
              <a:t>153</a:t>
            </a:fld>
            <a:endParaRPr lang="en-US" altLang="zh-CN"/>
          </a:p>
        </p:txBody>
      </p:sp>
    </p:spTree>
    <p:extLst>
      <p:ext uri="{BB962C8B-B14F-4D97-AF65-F5344CB8AC3E}">
        <p14:creationId xmlns:p14="http://schemas.microsoft.com/office/powerpoint/2010/main" val="362108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62CA9-40ED-4B7D-A1CE-893999FF0BD0}"/>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0327C263-BCA0-46F4-8F20-2F66E0BE20C1}"/>
              </a:ext>
            </a:extLst>
          </p:cNvPr>
          <p:cNvSpPr>
            <a:spLocks noGrp="1"/>
          </p:cNvSpPr>
          <p:nvPr>
            <p:ph idx="1"/>
          </p:nvPr>
        </p:nvSpPr>
        <p:spPr/>
        <p:txBody>
          <a:bodyPr>
            <a:normAutofit/>
          </a:bodyPr>
          <a:lstStyle/>
          <a:p>
            <a:r>
              <a:rPr lang="en-US" altLang="zh-CN" dirty="0"/>
              <a:t>X20</a:t>
            </a:r>
            <a:r>
              <a:rPr lang="zh-CN" altLang="en-US" dirty="0"/>
              <a:t>：求费波那西</a:t>
            </a:r>
            <a:r>
              <a:rPr lang="en-US" altLang="zh-CN" dirty="0"/>
              <a:t>(Fibonacci)</a:t>
            </a:r>
            <a:r>
              <a:rPr lang="zh-CN" altLang="en-US" dirty="0"/>
              <a:t>数列的前</a:t>
            </a:r>
            <a:r>
              <a:rPr lang="en-US" altLang="zh-CN" dirty="0"/>
              <a:t>40</a:t>
            </a:r>
            <a:r>
              <a:rPr lang="zh-CN" altLang="en-US" dirty="0"/>
              <a:t>个数。这个数列有如下特点：第</a:t>
            </a:r>
            <a:r>
              <a:rPr lang="en-US" altLang="zh-CN" dirty="0"/>
              <a:t>1</a:t>
            </a:r>
            <a:r>
              <a:rPr lang="zh-CN" altLang="en-US" dirty="0"/>
              <a:t>、</a:t>
            </a:r>
            <a:r>
              <a:rPr lang="en-US" altLang="zh-CN" dirty="0"/>
              <a:t>2</a:t>
            </a:r>
            <a:r>
              <a:rPr lang="zh-CN" altLang="en-US" dirty="0"/>
              <a:t>两个数为</a:t>
            </a:r>
            <a:r>
              <a:rPr lang="en-US" altLang="zh-CN" dirty="0"/>
              <a:t>1</a:t>
            </a:r>
            <a:r>
              <a:rPr lang="zh-CN" altLang="en-US" dirty="0"/>
              <a:t>、</a:t>
            </a:r>
            <a:r>
              <a:rPr lang="en-US" altLang="zh-CN" dirty="0"/>
              <a:t>1</a:t>
            </a:r>
            <a:r>
              <a:rPr lang="zh-CN" altLang="en-US" dirty="0"/>
              <a:t>。从第</a:t>
            </a:r>
            <a:r>
              <a:rPr lang="en-US" altLang="zh-CN" dirty="0"/>
              <a:t>3</a:t>
            </a:r>
            <a:r>
              <a:rPr lang="zh-CN" altLang="en-US" dirty="0"/>
              <a:t>个数开始，该数是其前面两个数之和。即</a:t>
            </a:r>
            <a:r>
              <a:rPr lang="en-US" altLang="zh-CN" dirty="0"/>
              <a:t>:</a:t>
            </a:r>
          </a:p>
        </p:txBody>
      </p:sp>
      <p:sp>
        <p:nvSpPr>
          <p:cNvPr id="4" name="日期占位符 3">
            <a:extLst>
              <a:ext uri="{FF2B5EF4-FFF2-40B4-BE49-F238E27FC236}">
                <a16:creationId xmlns:a16="http://schemas.microsoft.com/office/drawing/2014/main" id="{672A3633-5C19-4858-B55D-EBB1E5FD9496}"/>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175F2D22-F4BD-490B-BC6E-7AFFEB86039A}"/>
              </a:ext>
            </a:extLst>
          </p:cNvPr>
          <p:cNvSpPr>
            <a:spLocks noGrp="1"/>
          </p:cNvSpPr>
          <p:nvPr>
            <p:ph type="sldNum" sz="quarter" idx="12"/>
          </p:nvPr>
        </p:nvSpPr>
        <p:spPr/>
        <p:txBody>
          <a:bodyPr/>
          <a:lstStyle/>
          <a:p>
            <a:fld id="{7406AA6B-51D0-4508-BF0C-1C5E473C4B8C}" type="slidenum">
              <a:rPr lang="en-US" altLang="zh-CN" smtClean="0"/>
              <a:pPr/>
              <a:t>154</a:t>
            </a:fld>
            <a:endParaRPr lang="en-US" altLang="zh-CN"/>
          </a:p>
        </p:txBody>
      </p:sp>
      <p:graphicFrame>
        <p:nvGraphicFramePr>
          <p:cNvPr id="6" name="Object 6">
            <a:extLst>
              <a:ext uri="{FF2B5EF4-FFF2-40B4-BE49-F238E27FC236}">
                <a16:creationId xmlns:a16="http://schemas.microsoft.com/office/drawing/2014/main" id="{B82E2EC2-9BB1-4F04-BF06-F03C505B2B8B}"/>
              </a:ext>
            </a:extLst>
          </p:cNvPr>
          <p:cNvGraphicFramePr>
            <a:graphicFrameLocks noChangeAspect="1"/>
          </p:cNvGraphicFramePr>
          <p:nvPr>
            <p:extLst>
              <p:ext uri="{D42A27DB-BD31-4B8C-83A1-F6EECF244321}">
                <p14:modId xmlns:p14="http://schemas.microsoft.com/office/powerpoint/2010/main" val="3149589636"/>
              </p:ext>
            </p:extLst>
          </p:nvPr>
        </p:nvGraphicFramePr>
        <p:xfrm>
          <a:off x="3454400" y="3296661"/>
          <a:ext cx="4397375" cy="1928812"/>
        </p:xfrm>
        <a:graphic>
          <a:graphicData uri="http://schemas.openxmlformats.org/presentationml/2006/ole">
            <mc:AlternateContent xmlns:mc="http://schemas.openxmlformats.org/markup-compatibility/2006">
              <mc:Choice xmlns:v="urn:schemas-microsoft-com:vml" Requires="v">
                <p:oleObj spid="_x0000_s2379" name="公式" r:id="rId3" imgW="1625600" imgH="711200" progId="Equation.3">
                  <p:embed/>
                </p:oleObj>
              </mc:Choice>
              <mc:Fallback>
                <p:oleObj name="公式" r:id="rId3" imgW="1625600" imgH="711200" progId="Equation.3">
                  <p:embed/>
                  <p:pic>
                    <p:nvPicPr>
                      <p:cNvPr id="6146" name="Object 6">
                        <a:extLst>
                          <a:ext uri="{FF2B5EF4-FFF2-40B4-BE49-F238E27FC236}">
                            <a16:creationId xmlns:a16="http://schemas.microsoft.com/office/drawing/2014/main" id="{A08C6047-0C99-4B06-9D4C-16CCB8608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296661"/>
                        <a:ext cx="4397375" cy="192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74611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21DFF37-1070-4F35-8B07-FC23CAED6451}"/>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1" name="Rectangle 4">
            <a:extLst>
              <a:ext uri="{FF2B5EF4-FFF2-40B4-BE49-F238E27FC236}">
                <a16:creationId xmlns:a16="http://schemas.microsoft.com/office/drawing/2014/main" id="{F6031DAF-29DA-4393-997C-5945ED7A2FAB}"/>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2" name="Rectangle 7">
            <a:extLst>
              <a:ext uri="{FF2B5EF4-FFF2-40B4-BE49-F238E27FC236}">
                <a16:creationId xmlns:a16="http://schemas.microsoft.com/office/drawing/2014/main" id="{DF25F7B5-B08B-474D-B99B-83420EAA6D62}"/>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3" name="Rectangle 9">
            <a:extLst>
              <a:ext uri="{FF2B5EF4-FFF2-40B4-BE49-F238E27FC236}">
                <a16:creationId xmlns:a16="http://schemas.microsoft.com/office/drawing/2014/main" id="{7852C95D-F980-415B-9E7E-4024D301A6F0}"/>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4" name="Rectangle 11">
            <a:extLst>
              <a:ext uri="{FF2B5EF4-FFF2-40B4-BE49-F238E27FC236}">
                <a16:creationId xmlns:a16="http://schemas.microsoft.com/office/drawing/2014/main" id="{D72B0F47-9967-46ED-AE29-E6838ADEE2F6}"/>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5" name="Rectangle 13">
            <a:extLst>
              <a:ext uri="{FF2B5EF4-FFF2-40B4-BE49-F238E27FC236}">
                <a16:creationId xmlns:a16="http://schemas.microsoft.com/office/drawing/2014/main" id="{1CC4EC91-F63F-4FE4-B64C-12636BF852BD}"/>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6" name="Rectangle 7">
            <a:extLst>
              <a:ext uri="{FF2B5EF4-FFF2-40B4-BE49-F238E27FC236}">
                <a16:creationId xmlns:a16="http://schemas.microsoft.com/office/drawing/2014/main" id="{E5A3821B-7702-4493-8D74-FF8A09C65074}"/>
              </a:ext>
            </a:extLst>
          </p:cNvPr>
          <p:cNvSpPr>
            <a:spLocks noChangeArrowheads="1"/>
          </p:cNvSpPr>
          <p:nvPr/>
        </p:nvSpPr>
        <p:spPr bwMode="auto">
          <a:xfrm>
            <a:off x="1524001" y="-353943"/>
            <a:ext cx="1847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表格 10">
            <a:extLst>
              <a:ext uri="{FF2B5EF4-FFF2-40B4-BE49-F238E27FC236}">
                <a16:creationId xmlns:a16="http://schemas.microsoft.com/office/drawing/2014/main" id="{C12BAA4E-D0C2-4E10-BF07-F0504A8370C1}"/>
              </a:ext>
            </a:extLst>
          </p:cNvPr>
          <p:cNvGraphicFramePr>
            <a:graphicFrameLocks noGrp="1"/>
          </p:cNvGraphicFramePr>
          <p:nvPr>
            <p:extLst>
              <p:ext uri="{D42A27DB-BD31-4B8C-83A1-F6EECF244321}">
                <p14:modId xmlns:p14="http://schemas.microsoft.com/office/powerpoint/2010/main" val="2155228546"/>
              </p:ext>
            </p:extLst>
          </p:nvPr>
        </p:nvGraphicFramePr>
        <p:xfrm>
          <a:off x="1607127" y="1143000"/>
          <a:ext cx="7917874" cy="4876800"/>
        </p:xfrm>
        <a:graphic>
          <a:graphicData uri="http://schemas.openxmlformats.org/drawingml/2006/table">
            <a:tbl>
              <a:tblPr/>
              <a:tblGrid>
                <a:gridCol w="1543292">
                  <a:extLst>
                    <a:ext uri="{9D8B030D-6E8A-4147-A177-3AD203B41FA5}">
                      <a16:colId xmlns:a16="http://schemas.microsoft.com/office/drawing/2014/main" val="20000"/>
                    </a:ext>
                  </a:extLst>
                </a:gridCol>
                <a:gridCol w="1623858">
                  <a:extLst>
                    <a:ext uri="{9D8B030D-6E8A-4147-A177-3AD203B41FA5}">
                      <a16:colId xmlns:a16="http://schemas.microsoft.com/office/drawing/2014/main" val="20001"/>
                    </a:ext>
                  </a:extLst>
                </a:gridCol>
                <a:gridCol w="1750266">
                  <a:extLst>
                    <a:ext uri="{9D8B030D-6E8A-4147-A177-3AD203B41FA5}">
                      <a16:colId xmlns:a16="http://schemas.microsoft.com/office/drawing/2014/main" val="20002"/>
                    </a:ext>
                  </a:extLst>
                </a:gridCol>
                <a:gridCol w="1666921">
                  <a:extLst>
                    <a:ext uri="{9D8B030D-6E8A-4147-A177-3AD203B41FA5}">
                      <a16:colId xmlns:a16="http://schemas.microsoft.com/office/drawing/2014/main" val="20003"/>
                    </a:ext>
                  </a:extLst>
                </a:gridCol>
                <a:gridCol w="1333537">
                  <a:extLst>
                    <a:ext uri="{9D8B030D-6E8A-4147-A177-3AD203B41FA5}">
                      <a16:colId xmlns:a16="http://schemas.microsoft.com/office/drawing/2014/main" val="20004"/>
                    </a:ext>
                  </a:extLst>
                </a:gridCol>
              </a:tblGrid>
              <a:tr h="484191">
                <a:tc>
                  <a:txBody>
                    <a:bodyPr/>
                    <a:lstStyle/>
                    <a:p>
                      <a:pPr algn="ctr">
                        <a:spcAft>
                          <a:spcPts val="0"/>
                        </a:spcAft>
                      </a:pPr>
                      <a:r>
                        <a:rPr lang="zh-CN" sz="3200" b="1" kern="100" dirty="0">
                          <a:latin typeface="Times New Roman"/>
                          <a:ea typeface="宋体"/>
                          <a:cs typeface="Times New Roman"/>
                        </a:rPr>
                        <a:t>第几个月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dirty="0">
                          <a:latin typeface="Times New Roman"/>
                          <a:ea typeface="宋体"/>
                          <a:cs typeface="Times New Roman"/>
                        </a:rPr>
                        <a:t>小兔子对数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中兔子对数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老兔子对数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兔子总数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4191">
                <a:tc>
                  <a:txBody>
                    <a:bodyPr/>
                    <a:lstStyle/>
                    <a:p>
                      <a:pPr algn="ctr">
                        <a:spcAft>
                          <a:spcPts val="0"/>
                        </a:spcAft>
                      </a:pPr>
                      <a:r>
                        <a:rPr lang="en-US" sz="3200" b="1" kern="100">
                          <a:latin typeface="Times New Roman"/>
                          <a:ea typeface="宋体"/>
                          <a:cs typeface="Times New Roman"/>
                        </a:rPr>
                        <a:t>1</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0</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0</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1</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4191">
                <a:tc>
                  <a:txBody>
                    <a:bodyPr/>
                    <a:lstStyle/>
                    <a:p>
                      <a:pPr algn="ctr">
                        <a:spcAft>
                          <a:spcPts val="0"/>
                        </a:spcAft>
                      </a:pPr>
                      <a:r>
                        <a:rPr lang="en-US" sz="3200" b="1" kern="100">
                          <a:latin typeface="Times New Roman"/>
                          <a:ea typeface="宋体"/>
                          <a:cs typeface="Times New Roman"/>
                        </a:rPr>
                        <a:t>2</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0</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0</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1</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4191">
                <a:tc>
                  <a:txBody>
                    <a:bodyPr/>
                    <a:lstStyle/>
                    <a:p>
                      <a:pPr algn="ctr">
                        <a:spcAft>
                          <a:spcPts val="0"/>
                        </a:spcAft>
                      </a:pPr>
                      <a:r>
                        <a:rPr lang="en-US" sz="3200" b="1" kern="100" dirty="0">
                          <a:latin typeface="Times New Roman"/>
                          <a:ea typeface="宋体"/>
                          <a:cs typeface="Times New Roman"/>
                        </a:rPr>
                        <a:t>3</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0</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2</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4191">
                <a:tc>
                  <a:txBody>
                    <a:bodyPr/>
                    <a:lstStyle/>
                    <a:p>
                      <a:pPr algn="ctr">
                        <a:spcAft>
                          <a:spcPts val="0"/>
                        </a:spcAft>
                      </a:pPr>
                      <a:r>
                        <a:rPr lang="en-US" sz="3200" b="1" kern="100">
                          <a:latin typeface="Times New Roman"/>
                          <a:ea typeface="宋体"/>
                          <a:cs typeface="Times New Roman"/>
                        </a:rPr>
                        <a:t>4</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1</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1</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3</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4191">
                <a:tc>
                  <a:txBody>
                    <a:bodyPr/>
                    <a:lstStyle/>
                    <a:p>
                      <a:pPr algn="ctr">
                        <a:spcAft>
                          <a:spcPts val="0"/>
                        </a:spcAft>
                      </a:pPr>
                      <a:r>
                        <a:rPr lang="en-US" sz="3200" b="1" kern="100">
                          <a:latin typeface="Times New Roman"/>
                          <a:ea typeface="宋体"/>
                          <a:cs typeface="Times New Roman"/>
                        </a:rPr>
                        <a:t>5</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2</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2</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5</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4191">
                <a:tc>
                  <a:txBody>
                    <a:bodyPr/>
                    <a:lstStyle/>
                    <a:p>
                      <a:pPr algn="ctr">
                        <a:spcAft>
                          <a:spcPts val="0"/>
                        </a:spcAft>
                      </a:pPr>
                      <a:r>
                        <a:rPr lang="en-US" sz="3200" b="1" kern="100">
                          <a:latin typeface="Times New Roman"/>
                          <a:ea typeface="宋体"/>
                          <a:cs typeface="Times New Roman"/>
                        </a:rPr>
                        <a:t>6</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3</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2</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3</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8</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84191">
                <a:tc>
                  <a:txBody>
                    <a:bodyPr/>
                    <a:lstStyle/>
                    <a:p>
                      <a:pPr algn="ctr">
                        <a:spcAft>
                          <a:spcPts val="0"/>
                        </a:spcAft>
                      </a:pPr>
                      <a:r>
                        <a:rPr lang="en-US" sz="3200" b="1" kern="100">
                          <a:latin typeface="Times New Roman"/>
                          <a:ea typeface="宋体"/>
                          <a:cs typeface="Times New Roman"/>
                        </a:rPr>
                        <a:t>7</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5</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3</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a:latin typeface="Times New Roman"/>
                          <a:ea typeface="宋体"/>
                          <a:cs typeface="Times New Roman"/>
                        </a:rPr>
                        <a:t>5</a:t>
                      </a:r>
                      <a:endParaRPr lang="zh-CN" sz="3200" b="1"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3200" b="1" kern="100" dirty="0">
                          <a:latin typeface="Times New Roman"/>
                          <a:ea typeface="宋体"/>
                          <a:cs typeface="Times New Roman"/>
                        </a:rPr>
                        <a:t>13</a:t>
                      </a:r>
                      <a:endParaRPr lang="zh-CN" sz="32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84191">
                <a:tc>
                  <a:txBody>
                    <a:bodyPr/>
                    <a:lstStyle/>
                    <a:p>
                      <a:pPr algn="ctr">
                        <a:spcAft>
                          <a:spcPts val="0"/>
                        </a:spcAft>
                      </a:pPr>
                      <a:r>
                        <a:rPr lang="zh-CN" sz="3200" b="1" kern="100">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3200" b="1" kern="100" dirty="0">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2" name="矩形 11">
            <a:extLst>
              <a:ext uri="{FF2B5EF4-FFF2-40B4-BE49-F238E27FC236}">
                <a16:creationId xmlns:a16="http://schemas.microsoft.com/office/drawing/2014/main" id="{0DA9C976-AE08-4AE5-90B3-FD901BD33D05}"/>
              </a:ext>
            </a:extLst>
          </p:cNvPr>
          <p:cNvSpPr>
            <a:spLocks noChangeArrowheads="1"/>
          </p:cNvSpPr>
          <p:nvPr/>
        </p:nvSpPr>
        <p:spPr bwMode="auto">
          <a:xfrm>
            <a:off x="8524875" y="2143126"/>
            <a:ext cx="857250" cy="385762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4000">
                <a:solidFill>
                  <a:schemeClr val="tx1"/>
                </a:solidFill>
                <a:latin typeface="Arial" panose="020B0604020202020204" pitchFamily="34" charset="0"/>
                <a:ea typeface="宋体" panose="02010600030101010101" pitchFamily="2" charset="-122"/>
              </a:defRPr>
            </a:lvl1pPr>
            <a:lvl2pPr marL="742950" indent="-285750" eaLnBrk="0" hangingPunct="0">
              <a:defRPr kumimoji="1" sz="4000">
                <a:solidFill>
                  <a:schemeClr val="tx1"/>
                </a:solidFill>
                <a:latin typeface="Arial" panose="020B0604020202020204" pitchFamily="34" charset="0"/>
                <a:ea typeface="宋体" panose="02010600030101010101" pitchFamily="2" charset="-122"/>
              </a:defRPr>
            </a:lvl2pPr>
            <a:lvl3pPr marL="1143000" indent="-228600" eaLnBrk="0" hangingPunct="0">
              <a:defRPr kumimoji="1" sz="4000">
                <a:solidFill>
                  <a:schemeClr val="tx1"/>
                </a:solidFill>
                <a:latin typeface="Arial" panose="020B0604020202020204" pitchFamily="34" charset="0"/>
                <a:ea typeface="宋体" panose="02010600030101010101" pitchFamily="2" charset="-122"/>
              </a:defRPr>
            </a:lvl3pPr>
            <a:lvl4pPr marL="1600200" indent="-228600" eaLnBrk="0" hangingPunct="0">
              <a:defRPr kumimoji="1" sz="4000">
                <a:solidFill>
                  <a:schemeClr val="tx1"/>
                </a:solidFill>
                <a:latin typeface="Arial" panose="020B0604020202020204" pitchFamily="34" charset="0"/>
                <a:ea typeface="宋体" panose="02010600030101010101" pitchFamily="2" charset="-122"/>
              </a:defRPr>
            </a:lvl4pPr>
            <a:lvl5pPr marL="2057400" indent="-228600" eaLnBrk="0" hangingPunct="0">
              <a:defRPr kumimoji="1"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8680" name="图片 12" descr="Untitled.png">
            <a:hlinkClick r:id="rId2" action="ppaction://hlinksldjump"/>
            <a:extLst>
              <a:ext uri="{FF2B5EF4-FFF2-40B4-BE49-F238E27FC236}">
                <a16:creationId xmlns:a16="http://schemas.microsoft.com/office/drawing/2014/main" id="{907F1EA6-B7C2-42BB-B991-0A15341400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791380"/>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62CA9-40ED-4B7D-A1CE-893999FF0BD0}"/>
              </a:ext>
            </a:extLst>
          </p:cNvPr>
          <p:cNvSpPr>
            <a:spLocks noGrp="1"/>
          </p:cNvSpPr>
          <p:nvPr>
            <p:ph type="title"/>
          </p:nvPr>
        </p:nvSpPr>
        <p:spPr/>
        <p:txBody>
          <a:bodyPr/>
          <a:lstStyle/>
          <a:p>
            <a:r>
              <a:rPr lang="zh-CN" altLang="en-US" dirty="0"/>
              <a:t>典型编程题汇总</a:t>
            </a:r>
          </a:p>
        </p:txBody>
      </p:sp>
      <p:sp>
        <p:nvSpPr>
          <p:cNvPr id="3" name="内容占位符 2">
            <a:extLst>
              <a:ext uri="{FF2B5EF4-FFF2-40B4-BE49-F238E27FC236}">
                <a16:creationId xmlns:a16="http://schemas.microsoft.com/office/drawing/2014/main" id="{0327C263-BCA0-46F4-8F20-2F66E0BE20C1}"/>
              </a:ext>
            </a:extLst>
          </p:cNvPr>
          <p:cNvSpPr>
            <a:spLocks noGrp="1"/>
          </p:cNvSpPr>
          <p:nvPr>
            <p:ph idx="1"/>
          </p:nvPr>
        </p:nvSpPr>
        <p:spPr/>
        <p:txBody>
          <a:bodyPr>
            <a:normAutofit/>
          </a:bodyPr>
          <a:lstStyle/>
          <a:p>
            <a:r>
              <a:rPr lang="en-US" altLang="zh-CN" dirty="0"/>
              <a:t>X21</a:t>
            </a:r>
            <a:r>
              <a:rPr lang="zh-CN" altLang="en-US" dirty="0"/>
              <a:t>：输出以下</a:t>
            </a:r>
            <a:r>
              <a:rPr lang="en-US" altLang="zh-CN" dirty="0"/>
              <a:t>4*5</a:t>
            </a:r>
            <a:r>
              <a:rPr lang="zh-CN" altLang="en-US" dirty="0"/>
              <a:t>的矩阵。</a:t>
            </a:r>
            <a:endParaRPr lang="en-US" altLang="zh-CN" dirty="0"/>
          </a:p>
        </p:txBody>
      </p:sp>
      <p:sp>
        <p:nvSpPr>
          <p:cNvPr id="4" name="日期占位符 3">
            <a:extLst>
              <a:ext uri="{FF2B5EF4-FFF2-40B4-BE49-F238E27FC236}">
                <a16:creationId xmlns:a16="http://schemas.microsoft.com/office/drawing/2014/main" id="{672A3633-5C19-4858-B55D-EBB1E5FD9496}"/>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175F2D22-F4BD-490B-BC6E-7AFFEB86039A}"/>
              </a:ext>
            </a:extLst>
          </p:cNvPr>
          <p:cNvSpPr>
            <a:spLocks noGrp="1"/>
          </p:cNvSpPr>
          <p:nvPr>
            <p:ph type="sldNum" sz="quarter" idx="12"/>
          </p:nvPr>
        </p:nvSpPr>
        <p:spPr/>
        <p:txBody>
          <a:bodyPr/>
          <a:lstStyle/>
          <a:p>
            <a:fld id="{7406AA6B-51D0-4508-BF0C-1C5E473C4B8C}" type="slidenum">
              <a:rPr lang="en-US" altLang="zh-CN" smtClean="0"/>
              <a:pPr/>
              <a:t>156</a:t>
            </a:fld>
            <a:endParaRPr lang="en-US" altLang="zh-CN"/>
          </a:p>
        </p:txBody>
      </p:sp>
      <p:sp>
        <p:nvSpPr>
          <p:cNvPr id="7" name="Rectangle 3">
            <a:extLst>
              <a:ext uri="{FF2B5EF4-FFF2-40B4-BE49-F238E27FC236}">
                <a16:creationId xmlns:a16="http://schemas.microsoft.com/office/drawing/2014/main" id="{51FACD8D-1AC7-498A-86B5-70E3E4C081A1}"/>
              </a:ext>
            </a:extLst>
          </p:cNvPr>
          <p:cNvSpPr txBox="1">
            <a:spLocks noChangeArrowheads="1"/>
          </p:cNvSpPr>
          <p:nvPr/>
        </p:nvSpPr>
        <p:spPr bwMode="auto">
          <a:xfrm>
            <a:off x="2876406" y="1860621"/>
            <a:ext cx="6215062" cy="2977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69900" indent="-469900" algn="l" rtl="0" eaLnBrk="1" fontAlgn="base" hangingPunct="1">
              <a:lnSpc>
                <a:spcPct val="120000"/>
              </a:lnSpc>
              <a:spcBef>
                <a:spcPct val="20000"/>
              </a:spcBef>
              <a:spcAft>
                <a:spcPct val="0"/>
              </a:spcAft>
              <a:buClr>
                <a:schemeClr val="accent2"/>
              </a:buClr>
              <a:buFont typeface="Wingdings" panose="05000000000000000000" pitchFamily="2" charset="2"/>
              <a:buChar char="o"/>
              <a:defRPr sz="3200" kern="1200">
                <a:solidFill>
                  <a:schemeClr val="tx1"/>
                </a:solidFill>
                <a:latin typeface="+mn-lt"/>
                <a:ea typeface="+mn-ea"/>
                <a:cs typeface="+mn-cs"/>
              </a:defRPr>
            </a:lvl1pPr>
            <a:lvl2pPr marL="908050" indent="-436563" algn="l" rtl="0" eaLnBrk="1" fontAlgn="base" hangingPunct="1">
              <a:lnSpc>
                <a:spcPct val="120000"/>
              </a:lnSpc>
              <a:spcBef>
                <a:spcPct val="20000"/>
              </a:spcBef>
              <a:spcAft>
                <a:spcPct val="0"/>
              </a:spcAft>
              <a:buClr>
                <a:schemeClr val="accent2"/>
              </a:buClr>
              <a:buFont typeface="Wingdings" panose="05000000000000000000" pitchFamily="2" charset="2"/>
              <a:buChar char="u"/>
              <a:defRPr sz="2800" kern="1200">
                <a:solidFill>
                  <a:schemeClr val="tx1"/>
                </a:solidFill>
                <a:latin typeface="+mn-lt"/>
                <a:ea typeface="+mn-ea"/>
                <a:cs typeface="+mn-cs"/>
              </a:defRPr>
            </a:lvl2pPr>
            <a:lvl3pPr marL="1304925" indent="-395288" algn="l" rtl="0" eaLnBrk="1" fontAlgn="base" hangingPunct="1">
              <a:lnSpc>
                <a:spcPct val="120000"/>
              </a:lnSpc>
              <a:spcBef>
                <a:spcPct val="20000"/>
              </a:spcBef>
              <a:spcAft>
                <a:spcPct val="0"/>
              </a:spcAft>
              <a:buClr>
                <a:schemeClr val="accent2"/>
              </a:buClr>
              <a:buFont typeface="Wingdings" panose="05000000000000000000" pitchFamily="2" charset="2"/>
              <a:buChar char="Ø"/>
              <a:defRPr sz="2400" kern="1200">
                <a:solidFill>
                  <a:schemeClr val="tx1"/>
                </a:solidFill>
                <a:latin typeface="+mn-lt"/>
                <a:ea typeface="+mn-ea"/>
                <a:cs typeface="+mn-cs"/>
              </a:defRPr>
            </a:lvl3pPr>
            <a:lvl4pPr marL="1693863" indent="-387350" algn="l" rtl="0" eaLnBrk="1" fontAlgn="base" hangingPunct="1">
              <a:lnSpc>
                <a:spcPct val="120000"/>
              </a:lnSpc>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1" fontAlgn="base" hangingPunct="1">
              <a:lnSpc>
                <a:spcPct val="120000"/>
              </a:lnSpc>
              <a:spcBef>
                <a:spcPct val="25000"/>
              </a:spcBef>
              <a:spcAft>
                <a:spcPct val="0"/>
              </a:spcAft>
              <a:buClr>
                <a:schemeClr val="accent2"/>
              </a:buClr>
              <a:buFont typeface="Wingdings" panose="05000000000000000000" pitchFamily="2" charset="2"/>
              <a:buChar char="l"/>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5000000000000000000" pitchFamily="2" charset="2"/>
              <a:buNone/>
            </a:pPr>
            <a:r>
              <a:rPr lang="en-US" altLang="zh-CN" dirty="0"/>
              <a:t>       1    2    3    4   5</a:t>
            </a:r>
            <a:endParaRPr lang="zh-CN" altLang="zh-CN" dirty="0"/>
          </a:p>
          <a:p>
            <a:pPr defTabSz="914400">
              <a:buFont typeface="Wingdings" panose="05000000000000000000" pitchFamily="2" charset="2"/>
              <a:buNone/>
            </a:pPr>
            <a:r>
              <a:rPr lang="en-US" altLang="zh-CN" dirty="0"/>
              <a:t>       2    4    6    8  10</a:t>
            </a:r>
            <a:endParaRPr lang="zh-CN" altLang="zh-CN" dirty="0"/>
          </a:p>
          <a:p>
            <a:pPr defTabSz="914400">
              <a:buFont typeface="Wingdings" panose="05000000000000000000" pitchFamily="2" charset="2"/>
              <a:buNone/>
            </a:pPr>
            <a:r>
              <a:rPr lang="en-US" altLang="zh-CN" dirty="0"/>
              <a:t>       3    6    9  12  15</a:t>
            </a:r>
            <a:endParaRPr lang="zh-CN" altLang="zh-CN" dirty="0"/>
          </a:p>
          <a:p>
            <a:pPr defTabSz="914400">
              <a:buFont typeface="Wingdings" panose="05000000000000000000" pitchFamily="2" charset="2"/>
              <a:buNone/>
            </a:pPr>
            <a:r>
              <a:rPr lang="en-US" altLang="zh-CN" dirty="0"/>
              <a:t>       4    8  12  16  20</a:t>
            </a:r>
            <a:endParaRPr lang="zh-CN" altLang="zh-CN" dirty="0"/>
          </a:p>
        </p:txBody>
      </p:sp>
    </p:spTree>
    <p:extLst>
      <p:ext uri="{BB962C8B-B14F-4D97-AF65-F5344CB8AC3E}">
        <p14:creationId xmlns:p14="http://schemas.microsoft.com/office/powerpoint/2010/main" val="313430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计算思维的特征与价值 </a:t>
            </a:r>
          </a:p>
        </p:txBody>
      </p:sp>
      <p:sp>
        <p:nvSpPr>
          <p:cNvPr id="3" name="内容占位符 2"/>
          <p:cNvSpPr>
            <a:spLocks noGrp="1"/>
          </p:cNvSpPr>
          <p:nvPr>
            <p:ph idx="1"/>
          </p:nvPr>
        </p:nvSpPr>
        <p:spPr/>
        <p:txBody>
          <a:bodyPr/>
          <a:lstStyle/>
          <a:p>
            <a:r>
              <a:rPr lang="zh-CN" altLang="en-US" dirty="0"/>
              <a:t>计算思维教育的目的是培养一种思维习惯，一 种像计算机科学家思考问题那样的习惯。</a:t>
            </a:r>
            <a:endParaRPr lang="en-US" altLang="zh-CN" dirty="0"/>
          </a:p>
        </p:txBody>
      </p:sp>
      <p:sp>
        <p:nvSpPr>
          <p:cNvPr id="4" name="日期占位符 3"/>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p>
            <a:fld id="{7406AA6B-51D0-4508-BF0C-1C5E473C4B8C}" type="slidenum">
              <a:rPr lang="en-US" altLang="zh-CN" smtClean="0"/>
              <a:pPr/>
              <a:t>16</a:t>
            </a:fld>
            <a:endParaRPr lang="en-US" altLang="zh-CN"/>
          </a:p>
        </p:txBody>
      </p:sp>
      <p:pic>
        <p:nvPicPr>
          <p:cNvPr id="6" name="图片 5">
            <a:extLst>
              <a:ext uri="{FF2B5EF4-FFF2-40B4-BE49-F238E27FC236}">
                <a16:creationId xmlns:a16="http://schemas.microsoft.com/office/drawing/2014/main" id="{987F0F27-A7DE-44F0-A011-69EF93B25B38}"/>
              </a:ext>
            </a:extLst>
          </p:cNvPr>
          <p:cNvPicPr>
            <a:picLocks noChangeAspect="1"/>
          </p:cNvPicPr>
          <p:nvPr/>
        </p:nvPicPr>
        <p:blipFill>
          <a:blip r:embed="rId2"/>
          <a:stretch>
            <a:fillRect/>
          </a:stretch>
        </p:blipFill>
        <p:spPr>
          <a:xfrm>
            <a:off x="369359" y="2682876"/>
            <a:ext cx="6076950" cy="4038600"/>
          </a:xfrm>
          <a:prstGeom prst="rect">
            <a:avLst/>
          </a:prstGeom>
        </p:spPr>
      </p:pic>
      <p:sp>
        <p:nvSpPr>
          <p:cNvPr id="7" name="矩形 6">
            <a:extLst>
              <a:ext uri="{FF2B5EF4-FFF2-40B4-BE49-F238E27FC236}">
                <a16:creationId xmlns:a16="http://schemas.microsoft.com/office/drawing/2014/main" id="{70093B09-5B13-4420-85C0-8CCD1A91DB06}"/>
              </a:ext>
            </a:extLst>
          </p:cNvPr>
          <p:cNvSpPr/>
          <p:nvPr/>
        </p:nvSpPr>
        <p:spPr>
          <a:xfrm>
            <a:off x="6579566" y="2967335"/>
            <a:ext cx="2284516" cy="1200329"/>
          </a:xfrm>
          <a:prstGeom prst="rect">
            <a:avLst/>
          </a:prstGeom>
        </p:spPr>
        <p:txBody>
          <a:bodyPr wrap="square">
            <a:spAutoFit/>
          </a:bodyPr>
          <a:lstStyle/>
          <a:p>
            <a:r>
              <a:rPr lang="zh-CN" altLang="en-US" dirty="0"/>
              <a:t>国内外计算思维研究与发展综述</a:t>
            </a:r>
            <a:r>
              <a:rPr lang="en-US" altLang="zh-CN" dirty="0"/>
              <a:t>_</a:t>
            </a:r>
            <a:r>
              <a:rPr lang="zh-CN" altLang="en-US" dirty="0"/>
              <a:t>范文翔</a:t>
            </a:r>
          </a:p>
        </p:txBody>
      </p:sp>
    </p:spTree>
    <p:extLst>
      <p:ext uri="{BB962C8B-B14F-4D97-AF65-F5344CB8AC3E}">
        <p14:creationId xmlns:p14="http://schemas.microsoft.com/office/powerpoint/2010/main" val="309450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3F81B-E16B-4909-B779-4A5C7E60B886}"/>
              </a:ext>
            </a:extLst>
          </p:cNvPr>
          <p:cNvSpPr>
            <a:spLocks noGrp="1"/>
          </p:cNvSpPr>
          <p:nvPr>
            <p:ph type="title"/>
          </p:nvPr>
        </p:nvSpPr>
        <p:spPr/>
        <p:txBody>
          <a:bodyPr>
            <a:normAutofit/>
          </a:bodyPr>
          <a:lstStyle/>
          <a:p>
            <a:r>
              <a:rPr lang="zh-CN" altLang="en-US" dirty="0"/>
              <a:t>计算思维培养的重要性 </a:t>
            </a:r>
            <a:r>
              <a:rPr lang="zh-CN" altLang="en-US" sz="1800" dirty="0"/>
              <a:t>（</a:t>
            </a:r>
            <a:r>
              <a:rPr lang="en-US" altLang="zh-CN" sz="1800" dirty="0"/>
              <a:t>《</a:t>
            </a:r>
            <a:r>
              <a:rPr lang="zh-CN" altLang="en-US" sz="1800" dirty="0"/>
              <a:t>大学计算机基础课程教学基本要求</a:t>
            </a:r>
            <a:r>
              <a:rPr lang="en-US" altLang="zh-CN" sz="1800" dirty="0"/>
              <a:t>》</a:t>
            </a:r>
            <a:r>
              <a:rPr lang="zh-CN" altLang="en-US" sz="1800" dirty="0"/>
              <a:t>）</a:t>
            </a:r>
          </a:p>
        </p:txBody>
      </p:sp>
      <p:sp>
        <p:nvSpPr>
          <p:cNvPr id="3" name="内容占位符 2">
            <a:extLst>
              <a:ext uri="{FF2B5EF4-FFF2-40B4-BE49-F238E27FC236}">
                <a16:creationId xmlns:a16="http://schemas.microsoft.com/office/drawing/2014/main" id="{BC7E20DA-6735-4359-BAD8-D3CF775FD19D}"/>
              </a:ext>
            </a:extLst>
          </p:cNvPr>
          <p:cNvSpPr>
            <a:spLocks noGrp="1"/>
          </p:cNvSpPr>
          <p:nvPr>
            <p:ph idx="1"/>
          </p:nvPr>
        </p:nvSpPr>
        <p:spPr/>
        <p:txBody>
          <a:bodyPr/>
          <a:lstStyle/>
          <a:p>
            <a:r>
              <a:rPr lang="zh-CN" altLang="en-US" dirty="0"/>
              <a:t>计算思维能力是信息社会公民的基本素质 </a:t>
            </a:r>
            <a:endParaRPr lang="en-US" altLang="zh-CN" dirty="0"/>
          </a:p>
          <a:p>
            <a:r>
              <a:rPr lang="zh-CN" altLang="en-US" dirty="0"/>
              <a:t>计算思维能力培养是大学教育的重要组成部分 </a:t>
            </a:r>
            <a:endParaRPr lang="en-US" altLang="zh-CN" dirty="0"/>
          </a:p>
          <a:p>
            <a:r>
              <a:rPr lang="zh-CN" altLang="en-US" dirty="0"/>
              <a:t>计算思维能力是学科融合与创新的需要 </a:t>
            </a:r>
          </a:p>
        </p:txBody>
      </p:sp>
      <p:sp>
        <p:nvSpPr>
          <p:cNvPr id="4" name="日期占位符 3">
            <a:extLst>
              <a:ext uri="{FF2B5EF4-FFF2-40B4-BE49-F238E27FC236}">
                <a16:creationId xmlns:a16="http://schemas.microsoft.com/office/drawing/2014/main" id="{7FCFE809-538A-4C75-A82E-1F9448845C0C}"/>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57FF1D12-C740-424F-8588-B6A21B2DEAD5}"/>
              </a:ext>
            </a:extLst>
          </p:cNvPr>
          <p:cNvSpPr>
            <a:spLocks noGrp="1"/>
          </p:cNvSpPr>
          <p:nvPr>
            <p:ph type="sldNum" sz="quarter" idx="12"/>
          </p:nvPr>
        </p:nvSpPr>
        <p:spPr/>
        <p:txBody>
          <a:bodyPr/>
          <a:lstStyle/>
          <a:p>
            <a:fld id="{7406AA6B-51D0-4508-BF0C-1C5E473C4B8C}" type="slidenum">
              <a:rPr lang="en-US" altLang="zh-CN" smtClean="0"/>
              <a:pPr/>
              <a:t>17</a:t>
            </a:fld>
            <a:endParaRPr lang="en-US" altLang="zh-CN"/>
          </a:p>
        </p:txBody>
      </p:sp>
    </p:spTree>
    <p:extLst>
      <p:ext uri="{BB962C8B-B14F-4D97-AF65-F5344CB8AC3E}">
        <p14:creationId xmlns:p14="http://schemas.microsoft.com/office/powerpoint/2010/main" val="178819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B278907-5615-4F72-962E-AEFE4D062BEC}"/>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A16E5517-F7E3-4095-916E-A15EBD39415C}"/>
              </a:ext>
            </a:extLst>
          </p:cNvPr>
          <p:cNvSpPr>
            <a:spLocks noGrp="1"/>
          </p:cNvSpPr>
          <p:nvPr>
            <p:ph type="sldNum" sz="quarter" idx="12"/>
          </p:nvPr>
        </p:nvSpPr>
        <p:spPr/>
        <p:txBody>
          <a:bodyPr/>
          <a:lstStyle/>
          <a:p>
            <a:fld id="{7406AA6B-51D0-4508-BF0C-1C5E473C4B8C}" type="slidenum">
              <a:rPr lang="en-US" altLang="zh-CN" smtClean="0"/>
              <a:pPr/>
              <a:t>18</a:t>
            </a:fld>
            <a:endParaRPr lang="en-US" altLang="zh-CN"/>
          </a:p>
        </p:txBody>
      </p:sp>
      <p:sp>
        <p:nvSpPr>
          <p:cNvPr id="2" name="标题 1">
            <a:extLst>
              <a:ext uri="{FF2B5EF4-FFF2-40B4-BE49-F238E27FC236}">
                <a16:creationId xmlns:a16="http://schemas.microsoft.com/office/drawing/2014/main" id="{67B73B35-0A09-4E38-9ECE-5FE89FC0AAA7}"/>
              </a:ext>
            </a:extLst>
          </p:cNvPr>
          <p:cNvSpPr>
            <a:spLocks noGrp="1"/>
          </p:cNvSpPr>
          <p:nvPr>
            <p:ph type="title" idx="4294967295"/>
          </p:nvPr>
        </p:nvSpPr>
        <p:spPr>
          <a:xfrm>
            <a:off x="1524000" y="188913"/>
            <a:ext cx="3085322" cy="2395667"/>
          </a:xfrm>
        </p:spPr>
        <p:txBody>
          <a:bodyPr>
            <a:normAutofit/>
          </a:bodyPr>
          <a:lstStyle/>
          <a:p>
            <a:r>
              <a:rPr lang="zh-CN" altLang="en-US" dirty="0">
                <a:solidFill>
                  <a:srgbClr val="0000FF"/>
                </a:solidFill>
              </a:rPr>
              <a:t> </a:t>
            </a:r>
            <a:r>
              <a:rPr lang="en-US" altLang="zh-CN" dirty="0">
                <a:solidFill>
                  <a:srgbClr val="0000FF"/>
                </a:solidFill>
              </a:rPr>
              <a:t>5.1.3 </a:t>
            </a:r>
            <a:r>
              <a:rPr lang="zh-CN" altLang="en-US" dirty="0">
                <a:solidFill>
                  <a:srgbClr val="0000FF"/>
                </a:solidFill>
              </a:rPr>
              <a:t>国内计算思维培养策略分析</a:t>
            </a:r>
          </a:p>
        </p:txBody>
      </p:sp>
      <p:pic>
        <p:nvPicPr>
          <p:cNvPr id="6" name="图片 5">
            <a:extLst>
              <a:ext uri="{FF2B5EF4-FFF2-40B4-BE49-F238E27FC236}">
                <a16:creationId xmlns:a16="http://schemas.microsoft.com/office/drawing/2014/main" id="{109759E2-D96A-48B3-91BE-47A1A7556752}"/>
              </a:ext>
            </a:extLst>
          </p:cNvPr>
          <p:cNvPicPr>
            <a:picLocks noChangeAspect="1"/>
          </p:cNvPicPr>
          <p:nvPr/>
        </p:nvPicPr>
        <p:blipFill>
          <a:blip r:embed="rId2"/>
          <a:stretch>
            <a:fillRect/>
          </a:stretch>
        </p:blipFill>
        <p:spPr>
          <a:xfrm>
            <a:off x="5892283" y="136525"/>
            <a:ext cx="4886127" cy="6858000"/>
          </a:xfrm>
          <a:prstGeom prst="rect">
            <a:avLst/>
          </a:prstGeom>
        </p:spPr>
      </p:pic>
    </p:spTree>
    <p:extLst>
      <p:ext uri="{BB962C8B-B14F-4D97-AF65-F5344CB8AC3E}">
        <p14:creationId xmlns:p14="http://schemas.microsoft.com/office/powerpoint/2010/main" val="1142352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5.2 </a:t>
            </a:r>
            <a:r>
              <a:rPr lang="zh-CN" altLang="en-US" dirty="0"/>
              <a:t>自底向上、自顶向下的程序设计</a:t>
            </a:r>
          </a:p>
        </p:txBody>
      </p:sp>
      <p:sp>
        <p:nvSpPr>
          <p:cNvPr id="4" name="日期占位符 3"/>
          <p:cNvSpPr>
            <a:spLocks noGrp="1"/>
          </p:cNvSpPr>
          <p:nvPr>
            <p:ph type="dt" sz="half" idx="2"/>
          </p:nvPr>
        </p:nvSpPr>
        <p:spPr/>
        <p:txBody>
          <a:bodyPr/>
          <a:lstStyle/>
          <a:p>
            <a:fld id="{66C5BDEC-FF4B-4DE2-96ED-B77D9FCD3A2E}" type="datetime1">
              <a:rPr lang="zh-CN" altLang="en-US" smtClean="0"/>
              <a:t>2019/6/4</a:t>
            </a:fld>
            <a:endParaRPr lang="en-US" altLang="zh-CN" dirty="0"/>
          </a:p>
        </p:txBody>
      </p:sp>
      <p:sp>
        <p:nvSpPr>
          <p:cNvPr id="5" name="灯片编号占位符 4"/>
          <p:cNvSpPr>
            <a:spLocks noGrp="1"/>
          </p:cNvSpPr>
          <p:nvPr>
            <p:ph type="sldNum" sz="quarter" idx="4"/>
          </p:nvPr>
        </p:nvSpPr>
        <p:spPr/>
        <p:txBody>
          <a:bodyPr/>
          <a:lstStyle/>
          <a:p>
            <a:r>
              <a:rPr lang="en-US" altLang="zh-CN"/>
              <a:t>1</a:t>
            </a:r>
          </a:p>
        </p:txBody>
      </p:sp>
    </p:spTree>
    <p:extLst>
      <p:ext uri="{BB962C8B-B14F-4D97-AF65-F5344CB8AC3E}">
        <p14:creationId xmlns:p14="http://schemas.microsoft.com/office/powerpoint/2010/main" val="246736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0AB519D-5460-4D3A-9B7D-917EC8BA1E4F}"/>
              </a:ext>
            </a:extLst>
          </p:cNvPr>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a:extLst>
              <a:ext uri="{FF2B5EF4-FFF2-40B4-BE49-F238E27FC236}">
                <a16:creationId xmlns:a16="http://schemas.microsoft.com/office/drawing/2014/main" id="{E106433B-5135-45AF-AFAA-A7DD11DD8F4C}"/>
              </a:ext>
            </a:extLst>
          </p:cNvPr>
          <p:cNvSpPr>
            <a:spLocks noGrp="1"/>
          </p:cNvSpPr>
          <p:nvPr>
            <p:ph type="sldNum" sz="quarter" idx="12"/>
          </p:nvPr>
        </p:nvSpPr>
        <p:spPr/>
        <p:txBody>
          <a:bodyPr/>
          <a:lstStyle/>
          <a:p>
            <a:r>
              <a:rPr lang="en-US" altLang="zh-CN"/>
              <a:t>1</a:t>
            </a:r>
          </a:p>
        </p:txBody>
      </p:sp>
      <p:pic>
        <p:nvPicPr>
          <p:cNvPr id="7" name="图片 6">
            <a:extLst>
              <a:ext uri="{FF2B5EF4-FFF2-40B4-BE49-F238E27FC236}">
                <a16:creationId xmlns:a16="http://schemas.microsoft.com/office/drawing/2014/main" id="{BEB9AAB1-BB56-4A84-9712-E5880263C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138" y="-624263"/>
            <a:ext cx="6851185" cy="31629645"/>
          </a:xfrm>
          <a:prstGeom prst="rect">
            <a:avLst/>
          </a:prstGeom>
        </p:spPr>
      </p:pic>
    </p:spTree>
    <p:extLst>
      <p:ext uri="{BB962C8B-B14F-4D97-AF65-F5344CB8AC3E}">
        <p14:creationId xmlns:p14="http://schemas.microsoft.com/office/powerpoint/2010/main" val="167320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7A22352-D642-4E02-AA4F-ED7A8A16EB2C}"/>
              </a:ext>
            </a:extLst>
          </p:cNvPr>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a:extLst>
              <a:ext uri="{FF2B5EF4-FFF2-40B4-BE49-F238E27FC236}">
                <a16:creationId xmlns:a16="http://schemas.microsoft.com/office/drawing/2014/main" id="{2E046FD1-59F6-470F-9DB1-60C2731B0C3B}"/>
              </a:ext>
            </a:extLst>
          </p:cNvPr>
          <p:cNvSpPr>
            <a:spLocks noGrp="1"/>
          </p:cNvSpPr>
          <p:nvPr>
            <p:ph type="sldNum" sz="quarter" idx="12"/>
          </p:nvPr>
        </p:nvSpPr>
        <p:spPr/>
        <p:txBody>
          <a:bodyPr/>
          <a:lstStyle/>
          <a:p>
            <a:r>
              <a:rPr lang="en-US" altLang="zh-CN"/>
              <a:t>1</a:t>
            </a:r>
          </a:p>
        </p:txBody>
      </p:sp>
      <p:pic>
        <p:nvPicPr>
          <p:cNvPr id="6" name="图片 5">
            <a:extLst>
              <a:ext uri="{FF2B5EF4-FFF2-40B4-BE49-F238E27FC236}">
                <a16:creationId xmlns:a16="http://schemas.microsoft.com/office/drawing/2014/main" id="{1DAD65EF-B67A-4F16-954E-A8E94A165C2D}"/>
              </a:ext>
            </a:extLst>
          </p:cNvPr>
          <p:cNvPicPr>
            <a:picLocks noChangeAspect="1"/>
          </p:cNvPicPr>
          <p:nvPr/>
        </p:nvPicPr>
        <p:blipFill>
          <a:blip r:embed="rId2"/>
          <a:stretch>
            <a:fillRect/>
          </a:stretch>
        </p:blipFill>
        <p:spPr>
          <a:xfrm>
            <a:off x="909637" y="304800"/>
            <a:ext cx="10372725" cy="6248400"/>
          </a:xfrm>
          <a:prstGeom prst="rect">
            <a:avLst/>
          </a:prstGeom>
        </p:spPr>
      </p:pic>
    </p:spTree>
    <p:extLst>
      <p:ext uri="{BB962C8B-B14F-4D97-AF65-F5344CB8AC3E}">
        <p14:creationId xmlns:p14="http://schemas.microsoft.com/office/powerpoint/2010/main" val="3265232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9C9DA-E6E9-4BFA-88A8-2AECB0A17543}"/>
              </a:ext>
            </a:extLst>
          </p:cNvPr>
          <p:cNvPicPr>
            <a:picLocks noChangeAspect="1"/>
          </p:cNvPicPr>
          <p:nvPr/>
        </p:nvPicPr>
        <p:blipFill>
          <a:blip r:embed="rId2"/>
          <a:stretch>
            <a:fillRect/>
          </a:stretch>
        </p:blipFill>
        <p:spPr>
          <a:xfrm>
            <a:off x="242887" y="338137"/>
            <a:ext cx="11706225" cy="6181725"/>
          </a:xfrm>
          <a:prstGeom prst="rect">
            <a:avLst/>
          </a:prstGeom>
        </p:spPr>
      </p:pic>
    </p:spTree>
    <p:extLst>
      <p:ext uri="{BB962C8B-B14F-4D97-AF65-F5344CB8AC3E}">
        <p14:creationId xmlns:p14="http://schemas.microsoft.com/office/powerpoint/2010/main" val="322853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862576-E87B-4045-A985-40C2459E1214}"/>
              </a:ext>
            </a:extLst>
          </p:cNvPr>
          <p:cNvPicPr>
            <a:picLocks noChangeAspect="1"/>
          </p:cNvPicPr>
          <p:nvPr/>
        </p:nvPicPr>
        <p:blipFill>
          <a:blip r:embed="rId2"/>
          <a:stretch>
            <a:fillRect/>
          </a:stretch>
        </p:blipFill>
        <p:spPr>
          <a:xfrm>
            <a:off x="2443119" y="1938770"/>
            <a:ext cx="7573616" cy="4120284"/>
          </a:xfrm>
          <a:prstGeom prst="rect">
            <a:avLst/>
          </a:prstGeom>
        </p:spPr>
      </p:pic>
      <p:sp>
        <p:nvSpPr>
          <p:cNvPr id="3" name="文本框 2">
            <a:extLst>
              <a:ext uri="{FF2B5EF4-FFF2-40B4-BE49-F238E27FC236}">
                <a16:creationId xmlns:a16="http://schemas.microsoft.com/office/drawing/2014/main" id="{9AF65280-0EE6-496A-8CCB-65597B4ADE11}"/>
              </a:ext>
            </a:extLst>
          </p:cNvPr>
          <p:cNvSpPr txBox="1"/>
          <p:nvPr/>
        </p:nvSpPr>
        <p:spPr>
          <a:xfrm>
            <a:off x="3694544" y="593751"/>
            <a:ext cx="2031325" cy="646331"/>
          </a:xfrm>
          <a:prstGeom prst="rect">
            <a:avLst/>
          </a:prstGeom>
          <a:noFill/>
        </p:spPr>
        <p:txBody>
          <a:bodyPr wrap="none" rtlCol="0">
            <a:spAutoFit/>
          </a:bodyPr>
          <a:lstStyle/>
          <a:p>
            <a:r>
              <a:rPr lang="zh-CN" altLang="en-US" sz="3600" b="1" dirty="0">
                <a:latin typeface="思源黑体" panose="020B0400000000000000" pitchFamily="34" charset="-122"/>
                <a:ea typeface="思源黑体" panose="020B0400000000000000" pitchFamily="34" charset="-122"/>
              </a:rPr>
              <a:t>代码实现</a:t>
            </a:r>
          </a:p>
        </p:txBody>
      </p:sp>
      <p:cxnSp>
        <p:nvCxnSpPr>
          <p:cNvPr id="4" name="直接连接符 3">
            <a:extLst>
              <a:ext uri="{FF2B5EF4-FFF2-40B4-BE49-F238E27FC236}">
                <a16:creationId xmlns:a16="http://schemas.microsoft.com/office/drawing/2014/main" id="{1F51ED96-6C63-4FBF-8196-72ABEDF9120A}"/>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06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8C184-C0BE-4982-B6A2-EE7C7F76B990}"/>
              </a:ext>
            </a:extLst>
          </p:cNvPr>
          <p:cNvPicPr>
            <a:picLocks noChangeAspect="1"/>
          </p:cNvPicPr>
          <p:nvPr/>
        </p:nvPicPr>
        <p:blipFill>
          <a:blip r:embed="rId2"/>
          <a:stretch>
            <a:fillRect/>
          </a:stretch>
        </p:blipFill>
        <p:spPr>
          <a:xfrm>
            <a:off x="452437" y="23812"/>
            <a:ext cx="11287125" cy="6810375"/>
          </a:xfrm>
          <a:prstGeom prst="rect">
            <a:avLst/>
          </a:prstGeom>
        </p:spPr>
      </p:pic>
    </p:spTree>
    <p:extLst>
      <p:ext uri="{BB962C8B-B14F-4D97-AF65-F5344CB8AC3E}">
        <p14:creationId xmlns:p14="http://schemas.microsoft.com/office/powerpoint/2010/main" val="217093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F65280-0EE6-496A-8CCB-65597B4ADE11}"/>
              </a:ext>
            </a:extLst>
          </p:cNvPr>
          <p:cNvSpPr txBox="1"/>
          <p:nvPr/>
        </p:nvSpPr>
        <p:spPr>
          <a:xfrm>
            <a:off x="3694544" y="593751"/>
            <a:ext cx="2031325"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cs"/>
              </a:rPr>
              <a:t>代码实现</a:t>
            </a:r>
          </a:p>
        </p:txBody>
      </p:sp>
      <p:cxnSp>
        <p:nvCxnSpPr>
          <p:cNvPr id="4" name="直接连接符 3">
            <a:extLst>
              <a:ext uri="{FF2B5EF4-FFF2-40B4-BE49-F238E27FC236}">
                <a16:creationId xmlns:a16="http://schemas.microsoft.com/office/drawing/2014/main" id="{1F51ED96-6C63-4FBF-8196-72ABEDF9120A}"/>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72C28FC-C738-48C5-8025-255F670B61E5}"/>
              </a:ext>
            </a:extLst>
          </p:cNvPr>
          <p:cNvPicPr>
            <a:picLocks noChangeAspect="1"/>
          </p:cNvPicPr>
          <p:nvPr/>
        </p:nvPicPr>
        <p:blipFill>
          <a:blip r:embed="rId2"/>
          <a:stretch>
            <a:fillRect/>
          </a:stretch>
        </p:blipFill>
        <p:spPr>
          <a:xfrm>
            <a:off x="2667000" y="1890712"/>
            <a:ext cx="6858000" cy="3076575"/>
          </a:xfrm>
          <a:prstGeom prst="rect">
            <a:avLst/>
          </a:prstGeom>
        </p:spPr>
      </p:pic>
    </p:spTree>
    <p:extLst>
      <p:ext uri="{BB962C8B-B14F-4D97-AF65-F5344CB8AC3E}">
        <p14:creationId xmlns:p14="http://schemas.microsoft.com/office/powerpoint/2010/main" val="2675172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A6D7DC-40B1-4664-99F2-4BB556A83F94}"/>
              </a:ext>
            </a:extLst>
          </p:cNvPr>
          <p:cNvPicPr>
            <a:picLocks noChangeAspect="1"/>
          </p:cNvPicPr>
          <p:nvPr/>
        </p:nvPicPr>
        <p:blipFill>
          <a:blip r:embed="rId2"/>
          <a:stretch>
            <a:fillRect/>
          </a:stretch>
        </p:blipFill>
        <p:spPr>
          <a:xfrm>
            <a:off x="252412" y="38100"/>
            <a:ext cx="11687175" cy="6781800"/>
          </a:xfrm>
          <a:prstGeom prst="rect">
            <a:avLst/>
          </a:prstGeom>
        </p:spPr>
      </p:pic>
    </p:spTree>
    <p:extLst>
      <p:ext uri="{BB962C8B-B14F-4D97-AF65-F5344CB8AC3E}">
        <p14:creationId xmlns:p14="http://schemas.microsoft.com/office/powerpoint/2010/main" val="2156228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F65280-0EE6-496A-8CCB-65597B4ADE11}"/>
              </a:ext>
            </a:extLst>
          </p:cNvPr>
          <p:cNvSpPr txBox="1"/>
          <p:nvPr/>
        </p:nvSpPr>
        <p:spPr>
          <a:xfrm>
            <a:off x="3694544" y="593751"/>
            <a:ext cx="2031325"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cs"/>
              </a:rPr>
              <a:t>代码实现</a:t>
            </a:r>
          </a:p>
        </p:txBody>
      </p:sp>
      <p:cxnSp>
        <p:nvCxnSpPr>
          <p:cNvPr id="4" name="直接连接符 3">
            <a:extLst>
              <a:ext uri="{FF2B5EF4-FFF2-40B4-BE49-F238E27FC236}">
                <a16:creationId xmlns:a16="http://schemas.microsoft.com/office/drawing/2014/main" id="{1F51ED96-6C63-4FBF-8196-72ABEDF9120A}"/>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EBEA677-0C4C-42AA-8E98-CDE905F7EDFD}"/>
              </a:ext>
            </a:extLst>
          </p:cNvPr>
          <p:cNvPicPr>
            <a:picLocks noChangeAspect="1"/>
          </p:cNvPicPr>
          <p:nvPr/>
        </p:nvPicPr>
        <p:blipFill>
          <a:blip r:embed="rId2"/>
          <a:stretch>
            <a:fillRect/>
          </a:stretch>
        </p:blipFill>
        <p:spPr>
          <a:xfrm>
            <a:off x="2905125" y="1909762"/>
            <a:ext cx="6381750" cy="3038475"/>
          </a:xfrm>
          <a:prstGeom prst="rect">
            <a:avLst/>
          </a:prstGeom>
        </p:spPr>
      </p:pic>
    </p:spTree>
    <p:extLst>
      <p:ext uri="{BB962C8B-B14F-4D97-AF65-F5344CB8AC3E}">
        <p14:creationId xmlns:p14="http://schemas.microsoft.com/office/powerpoint/2010/main" val="210935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C09811-C46B-473C-A510-D166CEA2181F}"/>
              </a:ext>
            </a:extLst>
          </p:cNvPr>
          <p:cNvPicPr>
            <a:picLocks noChangeAspect="1"/>
          </p:cNvPicPr>
          <p:nvPr/>
        </p:nvPicPr>
        <p:blipFill>
          <a:blip r:embed="rId2"/>
          <a:stretch>
            <a:fillRect/>
          </a:stretch>
        </p:blipFill>
        <p:spPr>
          <a:xfrm>
            <a:off x="400050" y="76200"/>
            <a:ext cx="11391900" cy="6705600"/>
          </a:xfrm>
          <a:prstGeom prst="rect">
            <a:avLst/>
          </a:prstGeom>
        </p:spPr>
      </p:pic>
    </p:spTree>
    <p:extLst>
      <p:ext uri="{BB962C8B-B14F-4D97-AF65-F5344CB8AC3E}">
        <p14:creationId xmlns:p14="http://schemas.microsoft.com/office/powerpoint/2010/main" val="576208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D0DE2B-69AC-44E2-A48D-5567E9B552E1}"/>
              </a:ext>
            </a:extLst>
          </p:cNvPr>
          <p:cNvPicPr>
            <a:picLocks noChangeAspect="1"/>
          </p:cNvPicPr>
          <p:nvPr/>
        </p:nvPicPr>
        <p:blipFill>
          <a:blip r:embed="rId2"/>
          <a:stretch>
            <a:fillRect/>
          </a:stretch>
        </p:blipFill>
        <p:spPr>
          <a:xfrm>
            <a:off x="2812472" y="2052493"/>
            <a:ext cx="6400800" cy="3676650"/>
          </a:xfrm>
          <a:prstGeom prst="rect">
            <a:avLst/>
          </a:prstGeom>
        </p:spPr>
      </p:pic>
      <p:sp>
        <p:nvSpPr>
          <p:cNvPr id="3" name="文本框 2">
            <a:extLst>
              <a:ext uri="{FF2B5EF4-FFF2-40B4-BE49-F238E27FC236}">
                <a16:creationId xmlns:a16="http://schemas.microsoft.com/office/drawing/2014/main" id="{0E266401-4166-4A98-AB10-086E62C669A1}"/>
              </a:ext>
            </a:extLst>
          </p:cNvPr>
          <p:cNvSpPr txBox="1"/>
          <p:nvPr/>
        </p:nvSpPr>
        <p:spPr>
          <a:xfrm>
            <a:off x="3694544" y="593751"/>
            <a:ext cx="2031325"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cs"/>
              </a:rPr>
              <a:t>代码实现</a:t>
            </a:r>
          </a:p>
        </p:txBody>
      </p:sp>
      <p:cxnSp>
        <p:nvCxnSpPr>
          <p:cNvPr id="4" name="直接连接符 3">
            <a:extLst>
              <a:ext uri="{FF2B5EF4-FFF2-40B4-BE49-F238E27FC236}">
                <a16:creationId xmlns:a16="http://schemas.microsoft.com/office/drawing/2014/main" id="{8A8F3E03-BD5C-491E-BAB1-3526824FDFB4}"/>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8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58FAC8-80DC-434B-AAF5-582FBC7D1415}"/>
              </a:ext>
            </a:extLst>
          </p:cNvPr>
          <p:cNvPicPr>
            <a:picLocks noChangeAspect="1"/>
          </p:cNvPicPr>
          <p:nvPr/>
        </p:nvPicPr>
        <p:blipFill>
          <a:blip r:embed="rId2"/>
          <a:stretch>
            <a:fillRect/>
          </a:stretch>
        </p:blipFill>
        <p:spPr>
          <a:xfrm>
            <a:off x="428625" y="119062"/>
            <a:ext cx="11334750" cy="6619875"/>
          </a:xfrm>
          <a:prstGeom prst="rect">
            <a:avLst/>
          </a:prstGeom>
        </p:spPr>
      </p:pic>
    </p:spTree>
    <p:extLst>
      <p:ext uri="{BB962C8B-B14F-4D97-AF65-F5344CB8AC3E}">
        <p14:creationId xmlns:p14="http://schemas.microsoft.com/office/powerpoint/2010/main" val="247630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编程教育的时代背景</a:t>
            </a:r>
          </a:p>
        </p:txBody>
      </p:sp>
      <p:sp>
        <p:nvSpPr>
          <p:cNvPr id="3" name="内容占位符 2"/>
          <p:cNvSpPr>
            <a:spLocks noGrp="1"/>
          </p:cNvSpPr>
          <p:nvPr>
            <p:ph idx="1"/>
          </p:nvPr>
        </p:nvSpPr>
        <p:spPr/>
        <p:txBody>
          <a:bodyPr/>
          <a:lstStyle/>
          <a:p>
            <a:r>
              <a:rPr lang="zh-CN" altLang="en-US" dirty="0">
                <a:solidFill>
                  <a:srgbClr val="0000FF"/>
                </a:solidFill>
              </a:rPr>
              <a:t>新一代人工智能发展规划</a:t>
            </a:r>
            <a:r>
              <a:rPr lang="en-US" altLang="zh-CN" dirty="0"/>
              <a:t>:</a:t>
            </a:r>
            <a:r>
              <a:rPr lang="zh-CN" altLang="en-US" dirty="0"/>
              <a:t>明确指出人工智能成为国际竞争的新焦点，应逐步开展全民智能教育项目，在中小学阶段设置</a:t>
            </a:r>
            <a:r>
              <a:rPr lang="zh-CN" altLang="en-US" dirty="0">
                <a:solidFill>
                  <a:srgbClr val="FF0000"/>
                </a:solidFill>
              </a:rPr>
              <a:t>人工智能相关课程</a:t>
            </a:r>
            <a:r>
              <a:rPr lang="zh-CN" altLang="en-US" dirty="0"/>
              <a:t>、逐步推广</a:t>
            </a:r>
            <a:r>
              <a:rPr lang="zh-CN" altLang="en-US" dirty="0">
                <a:solidFill>
                  <a:srgbClr val="FF0000"/>
                </a:solidFill>
              </a:rPr>
              <a:t>编程教育</a:t>
            </a:r>
            <a:r>
              <a:rPr lang="zh-CN" altLang="en-US" dirty="0"/>
              <a:t>、建设人工智能学科，培养复合型人才，形成我国人工智能人才高地。</a:t>
            </a:r>
          </a:p>
          <a:p>
            <a:r>
              <a:rPr lang="zh-CN" altLang="en-US" dirty="0">
                <a:solidFill>
                  <a:srgbClr val="0000FF"/>
                </a:solidFill>
              </a:rPr>
              <a:t>普通高中信息技术课程标准（</a:t>
            </a:r>
            <a:r>
              <a:rPr lang="en-US" altLang="zh-CN" dirty="0">
                <a:solidFill>
                  <a:srgbClr val="0000FF"/>
                </a:solidFill>
              </a:rPr>
              <a:t>2017</a:t>
            </a:r>
            <a:r>
              <a:rPr lang="zh-CN" altLang="en-US" dirty="0">
                <a:solidFill>
                  <a:srgbClr val="0000FF"/>
                </a:solidFill>
              </a:rPr>
              <a:t>年版）</a:t>
            </a:r>
            <a:r>
              <a:rPr lang="zh-CN" altLang="en-US" dirty="0"/>
              <a:t>：计算思维成为核心素养</a:t>
            </a:r>
            <a:endParaRPr lang="en-US" altLang="zh-CN" dirty="0"/>
          </a:p>
          <a:p>
            <a:r>
              <a:rPr lang="zh-CN" altLang="en-US" dirty="0">
                <a:solidFill>
                  <a:srgbClr val="0000FF"/>
                </a:solidFill>
              </a:rPr>
              <a:t>国际人工智能与教育大会</a:t>
            </a:r>
            <a:r>
              <a:rPr lang="zh-CN" altLang="en-US" dirty="0"/>
              <a:t>（</a:t>
            </a:r>
            <a:r>
              <a:rPr lang="en-US" altLang="zh-CN" dirty="0"/>
              <a:t>2019.5.16-5.19</a:t>
            </a:r>
            <a:r>
              <a:rPr lang="zh-CN" altLang="en-US" dirty="0"/>
              <a:t>，北京）</a:t>
            </a:r>
            <a:endParaRPr lang="en-US" altLang="zh-CN" dirty="0"/>
          </a:p>
        </p:txBody>
      </p:sp>
    </p:spTree>
    <p:extLst>
      <p:ext uri="{BB962C8B-B14F-4D97-AF65-F5344CB8AC3E}">
        <p14:creationId xmlns:p14="http://schemas.microsoft.com/office/powerpoint/2010/main" val="3668062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C516B1-BEA3-447D-A3F0-7AED979B0420}"/>
              </a:ext>
            </a:extLst>
          </p:cNvPr>
          <p:cNvSpPr txBox="1"/>
          <p:nvPr/>
        </p:nvSpPr>
        <p:spPr>
          <a:xfrm>
            <a:off x="3694544" y="593751"/>
            <a:ext cx="2031325"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cs"/>
              </a:rPr>
              <a:t>代码实现</a:t>
            </a:r>
          </a:p>
        </p:txBody>
      </p:sp>
      <p:cxnSp>
        <p:nvCxnSpPr>
          <p:cNvPr id="3" name="直接连接符 2">
            <a:extLst>
              <a:ext uri="{FF2B5EF4-FFF2-40B4-BE49-F238E27FC236}">
                <a16:creationId xmlns:a16="http://schemas.microsoft.com/office/drawing/2014/main" id="{A66C1BCA-3576-46EB-A1E7-8872408C6796}"/>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EEF70B7-3241-4522-9391-9255A8941FCE}"/>
              </a:ext>
            </a:extLst>
          </p:cNvPr>
          <p:cNvPicPr>
            <a:picLocks noChangeAspect="1"/>
          </p:cNvPicPr>
          <p:nvPr/>
        </p:nvPicPr>
        <p:blipFill>
          <a:blip r:embed="rId2"/>
          <a:stretch>
            <a:fillRect/>
          </a:stretch>
        </p:blipFill>
        <p:spPr>
          <a:xfrm>
            <a:off x="2583295" y="1961285"/>
            <a:ext cx="6896100" cy="4210050"/>
          </a:xfrm>
          <a:prstGeom prst="rect">
            <a:avLst/>
          </a:prstGeom>
        </p:spPr>
      </p:pic>
    </p:spTree>
    <p:extLst>
      <p:ext uri="{BB962C8B-B14F-4D97-AF65-F5344CB8AC3E}">
        <p14:creationId xmlns:p14="http://schemas.microsoft.com/office/powerpoint/2010/main" val="85905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17037E-E424-4EC6-B74B-0EB8277996AA}"/>
              </a:ext>
            </a:extLst>
          </p:cNvPr>
          <p:cNvPicPr>
            <a:picLocks noChangeAspect="1"/>
          </p:cNvPicPr>
          <p:nvPr/>
        </p:nvPicPr>
        <p:blipFill>
          <a:blip r:embed="rId2"/>
          <a:stretch>
            <a:fillRect/>
          </a:stretch>
        </p:blipFill>
        <p:spPr>
          <a:xfrm>
            <a:off x="38100" y="209550"/>
            <a:ext cx="12115800" cy="6438900"/>
          </a:xfrm>
          <a:prstGeom prst="rect">
            <a:avLst/>
          </a:prstGeom>
        </p:spPr>
      </p:pic>
    </p:spTree>
    <p:extLst>
      <p:ext uri="{BB962C8B-B14F-4D97-AF65-F5344CB8AC3E}">
        <p14:creationId xmlns:p14="http://schemas.microsoft.com/office/powerpoint/2010/main" val="222129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4F34E2-0A7B-4B6C-9333-18FDDE5F44D4}"/>
              </a:ext>
            </a:extLst>
          </p:cNvPr>
          <p:cNvPicPr>
            <a:picLocks noChangeAspect="1"/>
          </p:cNvPicPr>
          <p:nvPr/>
        </p:nvPicPr>
        <p:blipFill>
          <a:blip r:embed="rId2"/>
          <a:stretch>
            <a:fillRect/>
          </a:stretch>
        </p:blipFill>
        <p:spPr>
          <a:xfrm>
            <a:off x="323850" y="357187"/>
            <a:ext cx="11544300" cy="6143625"/>
          </a:xfrm>
          <a:prstGeom prst="rect">
            <a:avLst/>
          </a:prstGeom>
        </p:spPr>
      </p:pic>
    </p:spTree>
    <p:extLst>
      <p:ext uri="{BB962C8B-B14F-4D97-AF65-F5344CB8AC3E}">
        <p14:creationId xmlns:p14="http://schemas.microsoft.com/office/powerpoint/2010/main" val="4088124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68BAB6-8FF6-4893-879F-8BFC09C47A76}"/>
              </a:ext>
            </a:extLst>
          </p:cNvPr>
          <p:cNvPicPr>
            <a:picLocks noChangeAspect="1"/>
          </p:cNvPicPr>
          <p:nvPr/>
        </p:nvPicPr>
        <p:blipFill>
          <a:blip r:embed="rId2"/>
          <a:stretch>
            <a:fillRect/>
          </a:stretch>
        </p:blipFill>
        <p:spPr>
          <a:xfrm>
            <a:off x="200025" y="228600"/>
            <a:ext cx="11791950" cy="6400800"/>
          </a:xfrm>
          <a:prstGeom prst="rect">
            <a:avLst/>
          </a:prstGeom>
        </p:spPr>
      </p:pic>
    </p:spTree>
    <p:extLst>
      <p:ext uri="{BB962C8B-B14F-4D97-AF65-F5344CB8AC3E}">
        <p14:creationId xmlns:p14="http://schemas.microsoft.com/office/powerpoint/2010/main" val="1217862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2508DC-5740-4CB2-8B2F-00C40CBE2939}"/>
              </a:ext>
            </a:extLst>
          </p:cNvPr>
          <p:cNvPicPr>
            <a:picLocks noChangeAspect="1"/>
          </p:cNvPicPr>
          <p:nvPr/>
        </p:nvPicPr>
        <p:blipFill>
          <a:blip r:embed="rId2"/>
          <a:stretch>
            <a:fillRect/>
          </a:stretch>
        </p:blipFill>
        <p:spPr>
          <a:xfrm>
            <a:off x="0" y="784551"/>
            <a:ext cx="12192000" cy="5288897"/>
          </a:xfrm>
          <a:prstGeom prst="rect">
            <a:avLst/>
          </a:prstGeom>
        </p:spPr>
      </p:pic>
    </p:spTree>
    <p:extLst>
      <p:ext uri="{BB962C8B-B14F-4D97-AF65-F5344CB8AC3E}">
        <p14:creationId xmlns:p14="http://schemas.microsoft.com/office/powerpoint/2010/main" val="3867382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93A951-68B5-4FB8-83DA-9CA76C4D27A9}"/>
              </a:ext>
            </a:extLst>
          </p:cNvPr>
          <p:cNvPicPr>
            <a:picLocks noChangeAspect="1"/>
          </p:cNvPicPr>
          <p:nvPr/>
        </p:nvPicPr>
        <p:blipFill>
          <a:blip r:embed="rId2"/>
          <a:stretch>
            <a:fillRect/>
          </a:stretch>
        </p:blipFill>
        <p:spPr>
          <a:xfrm>
            <a:off x="1145721" y="331626"/>
            <a:ext cx="9639300" cy="6362700"/>
          </a:xfrm>
          <a:prstGeom prst="rect">
            <a:avLst/>
          </a:prstGeom>
        </p:spPr>
      </p:pic>
    </p:spTree>
    <p:extLst>
      <p:ext uri="{BB962C8B-B14F-4D97-AF65-F5344CB8AC3E}">
        <p14:creationId xmlns:p14="http://schemas.microsoft.com/office/powerpoint/2010/main" val="384662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7F7E5D-1B89-4476-9590-C58EFFE25D3C}"/>
              </a:ext>
            </a:extLst>
          </p:cNvPr>
          <p:cNvPicPr>
            <a:picLocks noChangeAspect="1"/>
          </p:cNvPicPr>
          <p:nvPr/>
        </p:nvPicPr>
        <p:blipFill>
          <a:blip r:embed="rId2"/>
          <a:stretch>
            <a:fillRect/>
          </a:stretch>
        </p:blipFill>
        <p:spPr>
          <a:xfrm>
            <a:off x="2690812" y="1806430"/>
            <a:ext cx="6810375" cy="4371975"/>
          </a:xfrm>
          <a:prstGeom prst="rect">
            <a:avLst/>
          </a:prstGeom>
        </p:spPr>
      </p:pic>
      <p:sp>
        <p:nvSpPr>
          <p:cNvPr id="3" name="文本框 2">
            <a:extLst>
              <a:ext uri="{FF2B5EF4-FFF2-40B4-BE49-F238E27FC236}">
                <a16:creationId xmlns:a16="http://schemas.microsoft.com/office/drawing/2014/main" id="{740403D6-FBE9-4A65-AFA5-E759A76A7F68}"/>
              </a:ext>
            </a:extLst>
          </p:cNvPr>
          <p:cNvSpPr txBox="1"/>
          <p:nvPr/>
        </p:nvSpPr>
        <p:spPr>
          <a:xfrm>
            <a:off x="3694544" y="593751"/>
            <a:ext cx="2031325"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思源黑体" panose="020B0400000000000000" pitchFamily="34" charset="-122"/>
                <a:ea typeface="思源黑体" panose="020B0400000000000000" pitchFamily="34" charset="-122"/>
                <a:cs typeface="+mn-cs"/>
              </a:rPr>
              <a:t>代码实现</a:t>
            </a:r>
          </a:p>
        </p:txBody>
      </p:sp>
      <p:cxnSp>
        <p:nvCxnSpPr>
          <p:cNvPr id="4" name="直接连接符 3">
            <a:extLst>
              <a:ext uri="{FF2B5EF4-FFF2-40B4-BE49-F238E27FC236}">
                <a16:creationId xmlns:a16="http://schemas.microsoft.com/office/drawing/2014/main" id="{BA46C2DC-A262-4635-A253-EDB3D5CC18E4}"/>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55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5.3 </a:t>
            </a:r>
            <a:r>
              <a:rPr lang="zh-CN" altLang="en-US" dirty="0"/>
              <a:t>结构化、模块化程序设计</a:t>
            </a:r>
          </a:p>
        </p:txBody>
      </p:sp>
      <p:sp>
        <p:nvSpPr>
          <p:cNvPr id="3" name="副标题 2"/>
          <p:cNvSpPr>
            <a:spLocks noGrp="1"/>
          </p:cNvSpPr>
          <p:nvPr>
            <p:ph type="subTitle" idx="1"/>
          </p:nvPr>
        </p:nvSpPr>
        <p:spPr/>
        <p:txBody>
          <a:bodyPr/>
          <a:lstStyle/>
          <a:p>
            <a:r>
              <a:rPr lang="en-US" altLang="zh-CN" dirty="0"/>
              <a:t>5.27</a:t>
            </a:r>
            <a:endParaRPr lang="zh-CN" altLang="en-US" dirty="0"/>
          </a:p>
        </p:txBody>
      </p:sp>
      <p:sp>
        <p:nvSpPr>
          <p:cNvPr id="4" name="日期占位符 3"/>
          <p:cNvSpPr>
            <a:spLocks noGrp="1"/>
          </p:cNvSpPr>
          <p:nvPr>
            <p:ph type="dt" sz="half" idx="2"/>
          </p:nvPr>
        </p:nvSpPr>
        <p:spPr/>
        <p:txBody>
          <a:bodyPr/>
          <a:lstStyle/>
          <a:p>
            <a:fld id="{66C5BDEC-FF4B-4DE2-96ED-B77D9FCD3A2E}" type="datetime1">
              <a:rPr lang="zh-CN" altLang="en-US" smtClean="0">
                <a:solidFill>
                  <a:srgbClr val="000000"/>
                </a:solidFill>
              </a:rPr>
              <a:pPr/>
              <a:t>2019/6/4</a:t>
            </a:fld>
            <a:endParaRPr lang="en-US" altLang="zh-CN" dirty="0">
              <a:solidFill>
                <a:srgbClr val="000000"/>
              </a:solidFill>
            </a:endParaRPr>
          </a:p>
        </p:txBody>
      </p:sp>
      <p:sp>
        <p:nvSpPr>
          <p:cNvPr id="5" name="灯片编号占位符 4"/>
          <p:cNvSpPr>
            <a:spLocks noGrp="1"/>
          </p:cNvSpPr>
          <p:nvPr>
            <p:ph type="sldNum" sz="quarter" idx="4"/>
          </p:nvPr>
        </p:nvSpPr>
        <p:spPr/>
        <p:txBody>
          <a:bodyPr/>
          <a:lstStyle/>
          <a:p>
            <a:r>
              <a:rPr lang="en-US" altLang="zh-CN">
                <a:solidFill>
                  <a:srgbClr val="000000"/>
                </a:solidFill>
              </a:rPr>
              <a:t>1</a:t>
            </a:r>
          </a:p>
        </p:txBody>
      </p:sp>
    </p:spTree>
    <p:extLst>
      <p:ext uri="{BB962C8B-B14F-4D97-AF65-F5344CB8AC3E}">
        <p14:creationId xmlns:p14="http://schemas.microsoft.com/office/powerpoint/2010/main" val="216500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a:solidFill>
                  <a:srgbClr val="0000FF"/>
                </a:solidFill>
              </a:rPr>
              <a:t>结构化程序设计</a:t>
            </a:r>
            <a:r>
              <a:rPr lang="zh-CN" altLang="en-US" dirty="0"/>
              <a:t>方法出现的背景</a:t>
            </a:r>
          </a:p>
        </p:txBody>
      </p:sp>
      <p:sp>
        <p:nvSpPr>
          <p:cNvPr id="9" name="内容占位符 8"/>
          <p:cNvSpPr>
            <a:spLocks noGrp="1"/>
          </p:cNvSpPr>
          <p:nvPr>
            <p:ph idx="1"/>
          </p:nvPr>
        </p:nvSpPr>
        <p:spPr/>
        <p:txBody>
          <a:bodyPr/>
          <a:lstStyle/>
          <a:p>
            <a:pPr marL="0" indent="0">
              <a:buNone/>
            </a:pPr>
            <a:r>
              <a:rPr lang="zh-CN" altLang="en-US" dirty="0"/>
              <a:t>计算机发展的初期，评价软件质量主要看占内存容量的大小和运行速度的快慢</a:t>
            </a:r>
          </a:p>
          <a:p>
            <a:pPr marL="0" indent="0">
              <a:buNone/>
            </a:pPr>
            <a:r>
              <a:rPr lang="en-US" altLang="zh-CN" dirty="0"/>
              <a:t>20</a:t>
            </a:r>
            <a:r>
              <a:rPr lang="zh-CN" altLang="en-US" dirty="0"/>
              <a:t>世纪</a:t>
            </a:r>
            <a:r>
              <a:rPr lang="en-US" altLang="zh-CN" dirty="0"/>
              <a:t>60</a:t>
            </a:r>
            <a:r>
              <a:rPr lang="zh-CN" altLang="en-US" dirty="0"/>
              <a:t>年代末到</a:t>
            </a:r>
            <a:r>
              <a:rPr lang="en-US" altLang="zh-CN" dirty="0"/>
              <a:t>70</a:t>
            </a:r>
            <a:r>
              <a:rPr lang="zh-CN" altLang="en-US" dirty="0"/>
              <a:t>年代初，软件开发面临严峻挑战</a:t>
            </a:r>
            <a:endParaRPr lang="en-US" altLang="zh-CN" dirty="0"/>
          </a:p>
          <a:p>
            <a:r>
              <a:rPr lang="zh-CN" altLang="en-US" dirty="0"/>
              <a:t>软件需求、数量和规模急剧增长</a:t>
            </a:r>
          </a:p>
          <a:p>
            <a:r>
              <a:rPr lang="zh-CN" altLang="en-US" dirty="0"/>
              <a:t>软件开发能力却远远落后于这种发展</a:t>
            </a:r>
            <a:r>
              <a:rPr lang="en-US" altLang="zh-CN" dirty="0"/>
              <a:t>——</a:t>
            </a:r>
            <a:r>
              <a:rPr lang="zh-CN" altLang="en-US" dirty="0"/>
              <a:t>软件危机（</a:t>
            </a:r>
            <a:r>
              <a:rPr lang="en-US" altLang="zh-CN" dirty="0"/>
              <a:t>Software Crisis</a:t>
            </a:r>
            <a:r>
              <a:rPr lang="zh-CN" altLang="en-US" dirty="0"/>
              <a:t>）</a:t>
            </a:r>
          </a:p>
          <a:p>
            <a:r>
              <a:rPr lang="zh-CN" altLang="en-US" dirty="0"/>
              <a:t>程序设计的目标</a:t>
            </a:r>
          </a:p>
          <a:p>
            <a:pPr marL="0" indent="0">
              <a:buNone/>
            </a:pPr>
            <a:endParaRPr lang="zh-CN" altLang="en-US" dirty="0"/>
          </a:p>
          <a:p>
            <a:endParaRPr lang="zh-CN" altLang="en-US" dirty="0"/>
          </a:p>
        </p:txBody>
      </p:sp>
      <p:sp>
        <p:nvSpPr>
          <p:cNvPr id="4" name="日期占位符 3"/>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p:cNvSpPr>
            <a:spLocks noGrp="1"/>
          </p:cNvSpPr>
          <p:nvPr>
            <p:ph type="sldNum" sz="quarter" idx="12"/>
          </p:nvPr>
        </p:nvSpPr>
        <p:spPr/>
        <p:txBody>
          <a:bodyPr/>
          <a:lstStyle/>
          <a:p>
            <a:r>
              <a:rPr lang="en-US" altLang="zh-CN"/>
              <a:t>1</a:t>
            </a:r>
          </a:p>
        </p:txBody>
      </p:sp>
      <p:sp>
        <p:nvSpPr>
          <p:cNvPr id="2" name="矩形 1">
            <a:extLst>
              <a:ext uri="{FF2B5EF4-FFF2-40B4-BE49-F238E27FC236}">
                <a16:creationId xmlns:a16="http://schemas.microsoft.com/office/drawing/2014/main" id="{FE65A302-57EB-416C-8DF5-6FEEE3D1D8E4}"/>
              </a:ext>
            </a:extLst>
          </p:cNvPr>
          <p:cNvSpPr/>
          <p:nvPr/>
        </p:nvSpPr>
        <p:spPr>
          <a:xfrm>
            <a:off x="4628670" y="5045629"/>
            <a:ext cx="6032421" cy="461665"/>
          </a:xfrm>
          <a:prstGeom prst="rect">
            <a:avLst/>
          </a:prstGeom>
        </p:spPr>
        <p:txBody>
          <a:bodyPr wrap="none">
            <a:spAutoFit/>
          </a:bodyPr>
          <a:lstStyle/>
          <a:p>
            <a:r>
              <a:rPr lang="zh-CN" altLang="en-US" dirty="0"/>
              <a:t>不只是编写一个能得到正确运行结果的程序</a:t>
            </a:r>
          </a:p>
        </p:txBody>
      </p:sp>
      <p:sp>
        <p:nvSpPr>
          <p:cNvPr id="3" name="矩形 2">
            <a:extLst>
              <a:ext uri="{FF2B5EF4-FFF2-40B4-BE49-F238E27FC236}">
                <a16:creationId xmlns:a16="http://schemas.microsoft.com/office/drawing/2014/main" id="{D89BAA87-CED4-4DAE-84B2-3D072C5BA360}"/>
              </a:ext>
            </a:extLst>
          </p:cNvPr>
          <p:cNvSpPr/>
          <p:nvPr/>
        </p:nvSpPr>
        <p:spPr>
          <a:xfrm>
            <a:off x="4484915" y="5550753"/>
            <a:ext cx="7057052" cy="830997"/>
          </a:xfrm>
          <a:prstGeom prst="rect">
            <a:avLst/>
          </a:prstGeom>
        </p:spPr>
        <p:txBody>
          <a:bodyPr wrap="square">
            <a:spAutoFit/>
          </a:bodyPr>
          <a:lstStyle/>
          <a:p>
            <a:r>
              <a:rPr lang="zh-CN" altLang="en-US" dirty="0"/>
              <a:t>还应关注</a:t>
            </a:r>
            <a:r>
              <a:rPr lang="zh-CN" altLang="en-US" dirty="0">
                <a:solidFill>
                  <a:srgbClr val="0000FF"/>
                </a:solidFill>
              </a:rPr>
              <a:t>程序结构的好坏</a:t>
            </a:r>
            <a:r>
              <a:rPr lang="zh-CN" altLang="en-US" dirty="0"/>
              <a:t>，“好的结构”比“高的效率”更为重要</a:t>
            </a:r>
          </a:p>
        </p:txBody>
      </p:sp>
    </p:spTree>
    <p:extLst>
      <p:ext uri="{BB962C8B-B14F-4D97-AF65-F5344CB8AC3E}">
        <p14:creationId xmlns:p14="http://schemas.microsoft.com/office/powerpoint/2010/main" val="1898307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3B64710-FDCE-49DF-AB26-59F891C633FC}"/>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016F45A9-0AE2-4BD2-A561-FB3748B01068}"/>
              </a:ext>
            </a:extLst>
          </p:cNvPr>
          <p:cNvSpPr>
            <a:spLocks noGrp="1"/>
          </p:cNvSpPr>
          <p:nvPr>
            <p:ph type="sldNum" sz="quarter" idx="12"/>
          </p:nvPr>
        </p:nvSpPr>
        <p:spPr/>
        <p:txBody>
          <a:bodyPr/>
          <a:lstStyle/>
          <a:p>
            <a:fld id="{7406AA6B-51D0-4508-BF0C-1C5E473C4B8C}" type="slidenum">
              <a:rPr lang="en-US" altLang="zh-CN" smtClean="0"/>
              <a:pPr/>
              <a:t>39</a:t>
            </a:fld>
            <a:endParaRPr lang="en-US" altLang="zh-CN"/>
          </a:p>
        </p:txBody>
      </p:sp>
      <p:sp>
        <p:nvSpPr>
          <p:cNvPr id="6" name="矩形 5">
            <a:extLst>
              <a:ext uri="{FF2B5EF4-FFF2-40B4-BE49-F238E27FC236}">
                <a16:creationId xmlns:a16="http://schemas.microsoft.com/office/drawing/2014/main" id="{8CE04C56-E0C3-472D-8EFD-E4CB06487BC8}"/>
              </a:ext>
            </a:extLst>
          </p:cNvPr>
          <p:cNvSpPr/>
          <p:nvPr/>
        </p:nvSpPr>
        <p:spPr>
          <a:xfrm>
            <a:off x="4012049" y="996143"/>
            <a:ext cx="2339102" cy="461665"/>
          </a:xfrm>
          <a:prstGeom prst="rect">
            <a:avLst/>
          </a:prstGeom>
        </p:spPr>
        <p:txBody>
          <a:bodyPr wrap="none">
            <a:spAutoFit/>
          </a:bodyPr>
          <a:lstStyle/>
          <a:p>
            <a:r>
              <a:rPr lang="zh-CN" altLang="en-US" dirty="0"/>
              <a:t>结构化程序设计</a:t>
            </a:r>
          </a:p>
        </p:txBody>
      </p:sp>
      <p:sp>
        <p:nvSpPr>
          <p:cNvPr id="7" name="object 4">
            <a:extLst>
              <a:ext uri="{FF2B5EF4-FFF2-40B4-BE49-F238E27FC236}">
                <a16:creationId xmlns:a16="http://schemas.microsoft.com/office/drawing/2014/main" id="{B6DE7082-0B05-486F-8C07-5513D3D3C2E1}"/>
              </a:ext>
            </a:extLst>
          </p:cNvPr>
          <p:cNvSpPr txBox="1"/>
          <p:nvPr/>
        </p:nvSpPr>
        <p:spPr>
          <a:xfrm>
            <a:off x="1027902" y="2345231"/>
            <a:ext cx="342379" cy="397743"/>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331"/>
              </a:lnSpc>
              <a:spcBef>
                <a:spcPct val="0"/>
              </a:spcBef>
              <a:spcAft>
                <a:spcPct val="0"/>
              </a:spcAft>
            </a:pPr>
            <a:r>
              <a:rPr sz="1200">
                <a:solidFill>
                  <a:srgbClr val="2F2F2F"/>
                </a:solidFill>
                <a:latin typeface="JIBLQV+Wingdings-Regular"/>
                <a:cs typeface="JIBLQV+Wingdings-Regular"/>
              </a:rPr>
              <a:t></a:t>
            </a:r>
          </a:p>
        </p:txBody>
      </p:sp>
      <p:sp>
        <p:nvSpPr>
          <p:cNvPr id="8" name="object 5">
            <a:extLst>
              <a:ext uri="{FF2B5EF4-FFF2-40B4-BE49-F238E27FC236}">
                <a16:creationId xmlns:a16="http://schemas.microsoft.com/office/drawing/2014/main" id="{DC349423-623D-4F6B-AD43-CB7EF0F44197}"/>
              </a:ext>
            </a:extLst>
          </p:cNvPr>
          <p:cNvSpPr txBox="1"/>
          <p:nvPr/>
        </p:nvSpPr>
        <p:spPr>
          <a:xfrm>
            <a:off x="1372326" y="2206300"/>
            <a:ext cx="6856171" cy="797718"/>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681"/>
              </a:lnSpc>
              <a:spcBef>
                <a:spcPct val="0"/>
              </a:spcBef>
              <a:spcAft>
                <a:spcPct val="0"/>
              </a:spcAft>
            </a:pPr>
            <a:r>
              <a:rPr sz="2400" dirty="0">
                <a:solidFill>
                  <a:srgbClr val="C00000"/>
                </a:solidFill>
                <a:latin typeface="SimHei"/>
                <a:cs typeface="SimHei"/>
              </a:rPr>
              <a:t>问题</a:t>
            </a:r>
            <a:r>
              <a:rPr sz="2400" dirty="0">
                <a:solidFill>
                  <a:srgbClr val="C00000"/>
                </a:solidFill>
                <a:latin typeface="LNCMTN+ArialMT"/>
                <a:cs typeface="LNCMTN+ArialMT"/>
              </a:rPr>
              <a:t>1</a:t>
            </a:r>
            <a:r>
              <a:rPr sz="2400" dirty="0">
                <a:solidFill>
                  <a:srgbClr val="C00000"/>
                </a:solidFill>
                <a:latin typeface="SimHei"/>
                <a:cs typeface="SimHei"/>
              </a:rPr>
              <a:t>：</a:t>
            </a:r>
            <a:r>
              <a:rPr sz="2400" dirty="0">
                <a:solidFill>
                  <a:srgbClr val="000000"/>
                </a:solidFill>
                <a:latin typeface="SimHei"/>
                <a:cs typeface="SimHei"/>
              </a:rPr>
              <a:t>什么样的程序是“好结构”的程序？</a:t>
            </a:r>
          </a:p>
        </p:txBody>
      </p:sp>
      <p:sp>
        <p:nvSpPr>
          <p:cNvPr id="11" name="object 8">
            <a:extLst>
              <a:ext uri="{FF2B5EF4-FFF2-40B4-BE49-F238E27FC236}">
                <a16:creationId xmlns:a16="http://schemas.microsoft.com/office/drawing/2014/main" id="{DA3DD7DE-7F68-42CB-95C7-B6A3C4783FDE}"/>
              </a:ext>
            </a:extLst>
          </p:cNvPr>
          <p:cNvSpPr txBox="1"/>
          <p:nvPr/>
        </p:nvSpPr>
        <p:spPr>
          <a:xfrm>
            <a:off x="1942302" y="3411733"/>
            <a:ext cx="274662" cy="29355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961"/>
              </a:lnSpc>
              <a:spcBef>
                <a:spcPct val="0"/>
              </a:spcBef>
              <a:spcAft>
                <a:spcPct val="0"/>
              </a:spcAft>
            </a:pPr>
            <a:r>
              <a:rPr sz="900">
                <a:solidFill>
                  <a:srgbClr val="2F2F2F"/>
                </a:solidFill>
                <a:latin typeface="JVJWIG+Wingdings2"/>
                <a:cs typeface="JVJWIG+Wingdings2"/>
              </a:rPr>
              <a:t></a:t>
            </a:r>
          </a:p>
        </p:txBody>
      </p:sp>
      <p:sp>
        <p:nvSpPr>
          <p:cNvPr id="13" name="object 11">
            <a:extLst>
              <a:ext uri="{FF2B5EF4-FFF2-40B4-BE49-F238E27FC236}">
                <a16:creationId xmlns:a16="http://schemas.microsoft.com/office/drawing/2014/main" id="{D385DFC4-D05E-4D74-B93C-A8006045E9D7}"/>
              </a:ext>
            </a:extLst>
          </p:cNvPr>
          <p:cNvSpPr txBox="1"/>
          <p:nvPr/>
        </p:nvSpPr>
        <p:spPr>
          <a:xfrm>
            <a:off x="1942302" y="4411476"/>
            <a:ext cx="274662" cy="29355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961"/>
              </a:lnSpc>
              <a:spcBef>
                <a:spcPct val="0"/>
              </a:spcBef>
              <a:spcAft>
                <a:spcPct val="0"/>
              </a:spcAft>
            </a:pPr>
            <a:r>
              <a:rPr sz="900">
                <a:solidFill>
                  <a:srgbClr val="2F2F2F"/>
                </a:solidFill>
                <a:latin typeface="JVJWIG+Wingdings2"/>
                <a:cs typeface="JVJWIG+Wingdings2"/>
              </a:rPr>
              <a:t></a:t>
            </a:r>
          </a:p>
        </p:txBody>
      </p:sp>
      <p:sp>
        <p:nvSpPr>
          <p:cNvPr id="16" name="矩形 15">
            <a:extLst>
              <a:ext uri="{FF2B5EF4-FFF2-40B4-BE49-F238E27FC236}">
                <a16:creationId xmlns:a16="http://schemas.microsoft.com/office/drawing/2014/main" id="{A1DCAC12-DC1B-436F-8E00-7339C41B172A}"/>
              </a:ext>
            </a:extLst>
          </p:cNvPr>
          <p:cNvSpPr/>
          <p:nvPr/>
        </p:nvSpPr>
        <p:spPr>
          <a:xfrm>
            <a:off x="1778047" y="3852073"/>
            <a:ext cx="10413953" cy="359970"/>
          </a:xfrm>
          <a:prstGeom prst="rect">
            <a:avLst/>
          </a:prstGeom>
        </p:spPr>
        <p:txBody>
          <a:bodyPr wrap="square">
            <a:spAutoFit/>
          </a:bodyPr>
          <a:lstStyle/>
          <a:p>
            <a:pPr>
              <a:lnSpc>
                <a:spcPts val="2010"/>
              </a:lnSpc>
              <a:spcBef>
                <a:spcPct val="0"/>
              </a:spcBef>
              <a:spcAft>
                <a:spcPct val="0"/>
              </a:spcAft>
            </a:pPr>
            <a:r>
              <a:rPr lang="zh-CN" altLang="en-US" dirty="0">
                <a:solidFill>
                  <a:srgbClr val="3232CC"/>
                </a:solidFill>
                <a:latin typeface="SimHei"/>
                <a:cs typeface="SimHei"/>
              </a:rPr>
              <a:t>程序应该“</a:t>
            </a:r>
            <a:r>
              <a:rPr lang="zh-CN" altLang="en-US" dirty="0">
                <a:solidFill>
                  <a:srgbClr val="FF0000"/>
                </a:solidFill>
                <a:latin typeface="SimHei"/>
                <a:cs typeface="SimHei"/>
              </a:rPr>
              <a:t>只有一个入口和一个出口</a:t>
            </a:r>
            <a:r>
              <a:rPr lang="zh-CN" altLang="en-US" dirty="0">
                <a:solidFill>
                  <a:srgbClr val="3232CC"/>
                </a:solidFill>
                <a:latin typeface="SimHei"/>
                <a:cs typeface="SimHei"/>
              </a:rPr>
              <a:t>”</a:t>
            </a:r>
            <a:r>
              <a:rPr lang="en-US" altLang="zh-CN" dirty="0">
                <a:solidFill>
                  <a:srgbClr val="3232CC"/>
                </a:solidFill>
                <a:latin typeface="LNCMTN+ArialMT"/>
                <a:cs typeface="LNCMTN+ArialMT"/>
              </a:rPr>
              <a:t>——</a:t>
            </a:r>
            <a:r>
              <a:rPr lang="zh-CN" altLang="en-US" dirty="0">
                <a:solidFill>
                  <a:srgbClr val="3232CC"/>
                </a:solidFill>
                <a:latin typeface="SimHei"/>
                <a:cs typeface="SimHei"/>
              </a:rPr>
              <a:t>补充了结构化程序设计的规则</a:t>
            </a:r>
          </a:p>
        </p:txBody>
      </p:sp>
      <p:sp>
        <p:nvSpPr>
          <p:cNvPr id="17" name="矩形 16">
            <a:extLst>
              <a:ext uri="{FF2B5EF4-FFF2-40B4-BE49-F238E27FC236}">
                <a16:creationId xmlns:a16="http://schemas.microsoft.com/office/drawing/2014/main" id="{D4AE4561-07E5-4B46-A034-901F7B86D1F1}"/>
              </a:ext>
            </a:extLst>
          </p:cNvPr>
          <p:cNvSpPr/>
          <p:nvPr/>
        </p:nvSpPr>
        <p:spPr>
          <a:xfrm>
            <a:off x="1173708" y="2740193"/>
            <a:ext cx="4287071" cy="461665"/>
          </a:xfrm>
          <a:prstGeom prst="rect">
            <a:avLst/>
          </a:prstGeom>
        </p:spPr>
        <p:txBody>
          <a:bodyPr wrap="none">
            <a:spAutoFit/>
          </a:bodyPr>
          <a:lstStyle/>
          <a:p>
            <a:r>
              <a:rPr lang="en-US" altLang="zh-CN" dirty="0"/>
              <a:t>1966</a:t>
            </a:r>
            <a:r>
              <a:rPr lang="zh-CN" altLang="en-US" dirty="0"/>
              <a:t>年，</a:t>
            </a:r>
            <a:r>
              <a:rPr lang="en-US" altLang="zh-CN" dirty="0" err="1"/>
              <a:t>C.Bohm</a:t>
            </a:r>
            <a:r>
              <a:rPr lang="zh-CN" altLang="en-US" dirty="0"/>
              <a:t>和</a:t>
            </a:r>
            <a:r>
              <a:rPr lang="en-US" altLang="zh-CN" dirty="0" err="1"/>
              <a:t>G.Jacopini</a:t>
            </a:r>
            <a:r>
              <a:rPr lang="zh-CN" altLang="en-US" dirty="0"/>
              <a:t>：</a:t>
            </a:r>
          </a:p>
        </p:txBody>
      </p:sp>
      <p:sp>
        <p:nvSpPr>
          <p:cNvPr id="18" name="矩形 17">
            <a:extLst>
              <a:ext uri="{FF2B5EF4-FFF2-40B4-BE49-F238E27FC236}">
                <a16:creationId xmlns:a16="http://schemas.microsoft.com/office/drawing/2014/main" id="{A157CBAE-D149-4C7E-A537-E02AAF76820A}"/>
              </a:ext>
            </a:extLst>
          </p:cNvPr>
          <p:cNvSpPr/>
          <p:nvPr/>
        </p:nvSpPr>
        <p:spPr>
          <a:xfrm>
            <a:off x="1199091" y="3237999"/>
            <a:ext cx="4370107" cy="461665"/>
          </a:xfrm>
          <a:prstGeom prst="rect">
            <a:avLst/>
          </a:prstGeom>
        </p:spPr>
        <p:txBody>
          <a:bodyPr wrap="none">
            <a:spAutoFit/>
          </a:bodyPr>
          <a:lstStyle/>
          <a:p>
            <a:r>
              <a:rPr lang="en-US" altLang="zh-CN" dirty="0"/>
              <a:t>1971</a:t>
            </a:r>
            <a:r>
              <a:rPr lang="zh-CN" altLang="en-US" dirty="0"/>
              <a:t>年，</a:t>
            </a:r>
            <a:r>
              <a:rPr lang="en-US" altLang="zh-CN" dirty="0"/>
              <a:t>IBM</a:t>
            </a:r>
            <a:r>
              <a:rPr lang="zh-CN" altLang="en-US" dirty="0"/>
              <a:t>公司的</a:t>
            </a:r>
            <a:r>
              <a:rPr lang="en-US" altLang="zh-CN" dirty="0"/>
              <a:t>Mills</a:t>
            </a:r>
            <a:r>
              <a:rPr lang="zh-CN" altLang="en-US" dirty="0"/>
              <a:t>提出：</a:t>
            </a:r>
          </a:p>
        </p:txBody>
      </p:sp>
      <p:sp>
        <p:nvSpPr>
          <p:cNvPr id="19" name="矩形 18">
            <a:extLst>
              <a:ext uri="{FF2B5EF4-FFF2-40B4-BE49-F238E27FC236}">
                <a16:creationId xmlns:a16="http://schemas.microsoft.com/office/drawing/2014/main" id="{76BF91B3-257D-4765-BC26-DE7C2B59BC16}"/>
              </a:ext>
            </a:extLst>
          </p:cNvPr>
          <p:cNvSpPr/>
          <p:nvPr/>
        </p:nvSpPr>
        <p:spPr>
          <a:xfrm>
            <a:off x="1027901" y="4583067"/>
            <a:ext cx="10663355" cy="461665"/>
          </a:xfrm>
          <a:prstGeom prst="rect">
            <a:avLst/>
          </a:prstGeom>
        </p:spPr>
        <p:txBody>
          <a:bodyPr wrap="square">
            <a:spAutoFit/>
          </a:bodyPr>
          <a:lstStyle/>
          <a:p>
            <a:r>
              <a:rPr lang="en-US" altLang="zh-CN" dirty="0"/>
              <a:t>1974</a:t>
            </a:r>
            <a:r>
              <a:rPr lang="zh-CN" altLang="en-US" dirty="0"/>
              <a:t>年，</a:t>
            </a:r>
            <a:r>
              <a:rPr lang="en-US" altLang="zh-CN" dirty="0" err="1"/>
              <a:t>D.Gries</a:t>
            </a:r>
            <a:r>
              <a:rPr lang="zh-CN" altLang="en-US" dirty="0"/>
              <a:t>教授将已有的对结构化程序设计的不同解释归纳为</a:t>
            </a:r>
            <a:r>
              <a:rPr lang="en-US" altLang="zh-CN" dirty="0"/>
              <a:t>13</a:t>
            </a:r>
            <a:r>
              <a:rPr lang="zh-CN" altLang="en-US" dirty="0"/>
              <a:t>种</a:t>
            </a:r>
          </a:p>
        </p:txBody>
      </p:sp>
    </p:spTree>
    <p:extLst>
      <p:ext uri="{BB962C8B-B14F-4D97-AF65-F5344CB8AC3E}">
        <p14:creationId xmlns:p14="http://schemas.microsoft.com/office/powerpoint/2010/main" val="340746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p:txBody>
          <a:bodyPr/>
          <a:lstStyle/>
          <a:p>
            <a:r>
              <a:rPr lang="en-US" altLang="zh-CN" dirty="0"/>
              <a:t>5.1 </a:t>
            </a:r>
            <a:r>
              <a:rPr lang="zh-CN" altLang="en-US" dirty="0"/>
              <a:t>计算思维概述</a:t>
            </a:r>
          </a:p>
        </p:txBody>
      </p:sp>
      <p:sp>
        <p:nvSpPr>
          <p:cNvPr id="4" name="日期占位符 3"/>
          <p:cNvSpPr>
            <a:spLocks noGrp="1"/>
          </p:cNvSpPr>
          <p:nvPr>
            <p:ph type="dt" sz="half" idx="2"/>
          </p:nvPr>
        </p:nvSpPr>
        <p:spPr/>
        <p:txBody>
          <a:bodyPr/>
          <a:lstStyle/>
          <a:p>
            <a:fld id="{80849324-CEA2-48D8-9B22-72A2DCAF585C}" type="datetime1">
              <a:rPr lang="zh-CN" altLang="en-US" smtClean="0"/>
              <a:t>2019/6/4</a:t>
            </a:fld>
            <a:endParaRPr lang="en-US" altLang="zh-CN"/>
          </a:p>
        </p:txBody>
      </p:sp>
      <p:sp>
        <p:nvSpPr>
          <p:cNvPr id="5" name="灯片编号占位符 4"/>
          <p:cNvSpPr>
            <a:spLocks noGrp="1"/>
          </p:cNvSpPr>
          <p:nvPr>
            <p:ph type="sldNum" sz="quarter" idx="4"/>
          </p:nvPr>
        </p:nvSpPr>
        <p:spPr/>
        <p:txBody>
          <a:bodyPr/>
          <a:lstStyle/>
          <a:p>
            <a:fld id="{7406AA6B-51D0-4508-BF0C-1C5E473C4B8C}" type="slidenum">
              <a:rPr lang="en-US" altLang="zh-CN" smtClean="0"/>
              <a:pPr/>
              <a:t>4</a:t>
            </a:fld>
            <a:endParaRPr lang="en-US" altLang="zh-CN"/>
          </a:p>
        </p:txBody>
      </p:sp>
    </p:spTree>
    <p:extLst>
      <p:ext uri="{BB962C8B-B14F-4D97-AF65-F5344CB8AC3E}">
        <p14:creationId xmlns:p14="http://schemas.microsoft.com/office/powerpoint/2010/main" val="3046595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E9F4B7-8263-4A81-9E5E-3C41B6A89141}"/>
              </a:ext>
            </a:extLst>
          </p:cNvPr>
          <p:cNvPicPr>
            <a:picLocks noChangeAspect="1"/>
          </p:cNvPicPr>
          <p:nvPr/>
        </p:nvPicPr>
        <p:blipFill>
          <a:blip r:embed="rId2"/>
          <a:stretch>
            <a:fillRect/>
          </a:stretch>
        </p:blipFill>
        <p:spPr>
          <a:xfrm>
            <a:off x="985837" y="1195387"/>
            <a:ext cx="10220325" cy="4467225"/>
          </a:xfrm>
          <a:prstGeom prst="rect">
            <a:avLst/>
          </a:prstGeom>
        </p:spPr>
      </p:pic>
    </p:spTree>
    <p:extLst>
      <p:ext uri="{BB962C8B-B14F-4D97-AF65-F5344CB8AC3E}">
        <p14:creationId xmlns:p14="http://schemas.microsoft.com/office/powerpoint/2010/main" val="1135788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0335A3-C379-4372-963F-5A277EFEDA2B}"/>
              </a:ext>
            </a:extLst>
          </p:cNvPr>
          <p:cNvPicPr>
            <a:picLocks noChangeAspect="1"/>
          </p:cNvPicPr>
          <p:nvPr/>
        </p:nvPicPr>
        <p:blipFill>
          <a:blip r:embed="rId2"/>
          <a:stretch>
            <a:fillRect/>
          </a:stretch>
        </p:blipFill>
        <p:spPr>
          <a:xfrm>
            <a:off x="341636" y="749754"/>
            <a:ext cx="12087225" cy="5619750"/>
          </a:xfrm>
          <a:prstGeom prst="rect">
            <a:avLst/>
          </a:prstGeom>
        </p:spPr>
      </p:pic>
    </p:spTree>
    <p:extLst>
      <p:ext uri="{BB962C8B-B14F-4D97-AF65-F5344CB8AC3E}">
        <p14:creationId xmlns:p14="http://schemas.microsoft.com/office/powerpoint/2010/main" val="201848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1ACB49-C569-4AC2-BC8B-F1484DD408B4}"/>
              </a:ext>
            </a:extLst>
          </p:cNvPr>
          <p:cNvPicPr>
            <a:picLocks noChangeAspect="1"/>
          </p:cNvPicPr>
          <p:nvPr/>
        </p:nvPicPr>
        <p:blipFill>
          <a:blip r:embed="rId2"/>
          <a:stretch>
            <a:fillRect/>
          </a:stretch>
        </p:blipFill>
        <p:spPr>
          <a:xfrm>
            <a:off x="1116368" y="727301"/>
            <a:ext cx="9772650" cy="5534025"/>
          </a:xfrm>
          <a:prstGeom prst="rect">
            <a:avLst/>
          </a:prstGeom>
        </p:spPr>
      </p:pic>
    </p:spTree>
    <p:extLst>
      <p:ext uri="{BB962C8B-B14F-4D97-AF65-F5344CB8AC3E}">
        <p14:creationId xmlns:p14="http://schemas.microsoft.com/office/powerpoint/2010/main" val="2874580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60F5F0-D600-4B14-AD2E-E2082BBC3749}"/>
              </a:ext>
            </a:extLst>
          </p:cNvPr>
          <p:cNvPicPr>
            <a:picLocks noChangeAspect="1"/>
          </p:cNvPicPr>
          <p:nvPr/>
        </p:nvPicPr>
        <p:blipFill>
          <a:blip r:embed="rId2"/>
          <a:stretch>
            <a:fillRect/>
          </a:stretch>
        </p:blipFill>
        <p:spPr>
          <a:xfrm>
            <a:off x="314325" y="862012"/>
            <a:ext cx="11563350" cy="5133975"/>
          </a:xfrm>
          <a:prstGeom prst="rect">
            <a:avLst/>
          </a:prstGeom>
        </p:spPr>
      </p:pic>
    </p:spTree>
    <p:extLst>
      <p:ext uri="{BB962C8B-B14F-4D97-AF65-F5344CB8AC3E}">
        <p14:creationId xmlns:p14="http://schemas.microsoft.com/office/powerpoint/2010/main" val="2498862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结构化程序设计基本特征</a:t>
            </a:r>
          </a:p>
        </p:txBody>
      </p:sp>
      <p:sp>
        <p:nvSpPr>
          <p:cNvPr id="3" name="内容占位符 2"/>
          <p:cNvSpPr>
            <a:spLocks noGrp="1"/>
          </p:cNvSpPr>
          <p:nvPr>
            <p:ph idx="1"/>
          </p:nvPr>
        </p:nvSpPr>
        <p:spPr/>
        <p:txBody>
          <a:bodyPr/>
          <a:lstStyle/>
          <a:p>
            <a:r>
              <a:rPr lang="zh-CN" altLang="en-US" dirty="0"/>
              <a:t>单入口、单出口；</a:t>
            </a:r>
            <a:endParaRPr lang="en-US" altLang="zh-CN" dirty="0"/>
          </a:p>
          <a:p>
            <a:r>
              <a:rPr lang="zh-CN" altLang="en-US" dirty="0"/>
              <a:t>避免使用</a:t>
            </a:r>
            <a:r>
              <a:rPr lang="en-US" altLang="zh-CN" dirty="0" err="1"/>
              <a:t>goto</a:t>
            </a:r>
            <a:r>
              <a:rPr lang="en-US" altLang="zh-CN" dirty="0"/>
              <a:t>()</a:t>
            </a:r>
            <a:r>
              <a:rPr lang="zh-CN" altLang="en-US" dirty="0"/>
              <a:t>语句；</a:t>
            </a:r>
            <a:endParaRPr lang="en-US" altLang="zh-CN" dirty="0"/>
          </a:p>
          <a:p>
            <a:r>
              <a:rPr lang="zh-CN" altLang="en-US" dirty="0"/>
              <a:t>采用顺序、条件和循环三种基本结构；</a:t>
            </a:r>
            <a:endParaRPr lang="en-US" altLang="zh-CN" dirty="0"/>
          </a:p>
          <a:p>
            <a:r>
              <a:rPr lang="zh-CN" altLang="en-US" dirty="0"/>
              <a:t>采用</a:t>
            </a:r>
            <a:r>
              <a:rPr lang="zh-CN" altLang="en-US" dirty="0">
                <a:solidFill>
                  <a:srgbClr val="0000FF"/>
                </a:solidFill>
              </a:rPr>
              <a:t>自顶而下</a:t>
            </a:r>
            <a:r>
              <a:rPr lang="zh-CN" altLang="en-US" dirty="0"/>
              <a:t>的程序设计方法。</a:t>
            </a:r>
          </a:p>
        </p:txBody>
      </p:sp>
    </p:spTree>
    <p:extLst>
      <p:ext uri="{BB962C8B-B14F-4D97-AF65-F5344CB8AC3E}">
        <p14:creationId xmlns:p14="http://schemas.microsoft.com/office/powerpoint/2010/main" val="3117593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90656E-25EA-4E70-B1AF-F3ABCB2E7FC1}"/>
              </a:ext>
            </a:extLst>
          </p:cNvPr>
          <p:cNvPicPr>
            <a:picLocks noChangeAspect="1"/>
          </p:cNvPicPr>
          <p:nvPr/>
        </p:nvPicPr>
        <p:blipFill>
          <a:blip r:embed="rId2"/>
          <a:stretch>
            <a:fillRect/>
          </a:stretch>
        </p:blipFill>
        <p:spPr>
          <a:xfrm>
            <a:off x="547687" y="652462"/>
            <a:ext cx="11096625" cy="5553075"/>
          </a:xfrm>
          <a:prstGeom prst="rect">
            <a:avLst/>
          </a:prstGeom>
        </p:spPr>
      </p:pic>
    </p:spTree>
    <p:extLst>
      <p:ext uri="{BB962C8B-B14F-4D97-AF65-F5344CB8AC3E}">
        <p14:creationId xmlns:p14="http://schemas.microsoft.com/office/powerpoint/2010/main" val="2011170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0AE942-088C-4E66-BA2B-3D9EDF623DB1}"/>
              </a:ext>
            </a:extLst>
          </p:cNvPr>
          <p:cNvPicPr>
            <a:picLocks noChangeAspect="1"/>
          </p:cNvPicPr>
          <p:nvPr/>
        </p:nvPicPr>
        <p:blipFill>
          <a:blip r:embed="rId2"/>
          <a:stretch>
            <a:fillRect/>
          </a:stretch>
        </p:blipFill>
        <p:spPr>
          <a:xfrm>
            <a:off x="147637" y="909637"/>
            <a:ext cx="11896725" cy="5038725"/>
          </a:xfrm>
          <a:prstGeom prst="rect">
            <a:avLst/>
          </a:prstGeom>
        </p:spPr>
      </p:pic>
    </p:spTree>
    <p:extLst>
      <p:ext uri="{BB962C8B-B14F-4D97-AF65-F5344CB8AC3E}">
        <p14:creationId xmlns:p14="http://schemas.microsoft.com/office/powerpoint/2010/main" val="1537333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E94324-DFDF-4A40-B12F-5D5A9940CA84}"/>
              </a:ext>
            </a:extLst>
          </p:cNvPr>
          <p:cNvPicPr>
            <a:picLocks noChangeAspect="1"/>
          </p:cNvPicPr>
          <p:nvPr/>
        </p:nvPicPr>
        <p:blipFill>
          <a:blip r:embed="rId2"/>
          <a:stretch>
            <a:fillRect/>
          </a:stretch>
        </p:blipFill>
        <p:spPr>
          <a:xfrm>
            <a:off x="695325" y="681037"/>
            <a:ext cx="10801350" cy="5495925"/>
          </a:xfrm>
          <a:prstGeom prst="rect">
            <a:avLst/>
          </a:prstGeom>
        </p:spPr>
      </p:pic>
    </p:spTree>
    <p:extLst>
      <p:ext uri="{BB962C8B-B14F-4D97-AF65-F5344CB8AC3E}">
        <p14:creationId xmlns:p14="http://schemas.microsoft.com/office/powerpoint/2010/main" val="2919353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模块化程序设计：参考</a:t>
            </a:r>
            <a:r>
              <a:rPr lang="en-US" altLang="zh-CN" dirty="0"/>
              <a:t>5.5</a:t>
            </a:r>
            <a:r>
              <a:rPr lang="zh-CN" altLang="en-US" dirty="0"/>
              <a:t>、</a:t>
            </a:r>
            <a:r>
              <a:rPr lang="en-US" altLang="zh-CN" dirty="0"/>
              <a:t>5.8</a:t>
            </a:r>
            <a:endParaRPr lang="zh-CN" altLang="en-US" dirty="0"/>
          </a:p>
        </p:txBody>
      </p:sp>
    </p:spTree>
    <p:extLst>
      <p:ext uri="{BB962C8B-B14F-4D97-AF65-F5344CB8AC3E}">
        <p14:creationId xmlns:p14="http://schemas.microsoft.com/office/powerpoint/2010/main" val="1417990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模块编程不等于模块化程序设计</a:t>
            </a:r>
          </a:p>
        </p:txBody>
      </p:sp>
      <p:sp>
        <p:nvSpPr>
          <p:cNvPr id="8" name="内容占位符 7"/>
          <p:cNvSpPr>
            <a:spLocks noGrp="1"/>
          </p:cNvSpPr>
          <p:nvPr>
            <p:ph idx="1"/>
          </p:nvPr>
        </p:nvSpPr>
        <p:spPr/>
        <p:txBody>
          <a:bodyPr/>
          <a:lstStyle/>
          <a:p>
            <a:r>
              <a:rPr lang="zh-CN" altLang="en-US" dirty="0"/>
              <a:t>搭积木编程方式</a:t>
            </a:r>
            <a:endParaRPr lang="en-US" altLang="zh-CN" dirty="0"/>
          </a:p>
          <a:p>
            <a:r>
              <a:rPr lang="zh-CN" altLang="en-US" dirty="0">
                <a:solidFill>
                  <a:srgbClr val="0000FF"/>
                </a:solidFill>
              </a:rPr>
              <a:t>利用第三方库，</a:t>
            </a:r>
            <a:r>
              <a:rPr lang="zh-CN" altLang="en-US" dirty="0"/>
              <a:t>十几万个第三方库</a:t>
            </a:r>
            <a:r>
              <a:rPr lang="en-US" altLang="zh-CN" dirty="0"/>
              <a:t>[</a:t>
            </a:r>
            <a:r>
              <a:rPr lang="zh-CN" altLang="en-US" dirty="0"/>
              <a:t>不是</a:t>
            </a:r>
            <a:r>
              <a:rPr lang="en-US" altLang="zh-CN" dirty="0"/>
              <a:t>Python</a:t>
            </a:r>
            <a:r>
              <a:rPr lang="zh-CN" altLang="en-US" dirty="0"/>
              <a:t>本身默认的标准库（</a:t>
            </a:r>
            <a:r>
              <a:rPr lang="en-US" altLang="zh-CN" dirty="0"/>
              <a:t>math</a:t>
            </a:r>
            <a:r>
              <a:rPr lang="zh-CN" altLang="en-US" dirty="0"/>
              <a:t>、</a:t>
            </a:r>
            <a:r>
              <a:rPr lang="en-US" altLang="zh-CN" dirty="0"/>
              <a:t>turtle</a:t>
            </a:r>
            <a:r>
              <a:rPr lang="zh-CN" altLang="en-US" dirty="0"/>
              <a:t>、</a:t>
            </a:r>
            <a:r>
              <a:rPr lang="en-US" altLang="zh-CN" dirty="0"/>
              <a:t>random</a:t>
            </a:r>
            <a:r>
              <a:rPr lang="zh-CN" altLang="en-US" dirty="0"/>
              <a:t>、</a:t>
            </a:r>
            <a:r>
              <a:rPr lang="en-US" altLang="zh-CN" dirty="0"/>
              <a:t>PIL</a:t>
            </a:r>
            <a:r>
              <a:rPr lang="zh-CN" altLang="en-US" dirty="0"/>
              <a:t>、），需要安装才能使用（</a:t>
            </a:r>
            <a:r>
              <a:rPr lang="en-US" altLang="zh-CN" dirty="0" err="1"/>
              <a:t>jieba</a:t>
            </a:r>
            <a:r>
              <a:rPr lang="zh-CN" altLang="en-US" dirty="0"/>
              <a:t>、</a:t>
            </a:r>
            <a:r>
              <a:rPr lang="en-US" altLang="zh-CN" dirty="0" err="1"/>
              <a:t>numpy</a:t>
            </a:r>
            <a:r>
              <a:rPr lang="zh-CN" altLang="en-US" dirty="0"/>
              <a:t>、</a:t>
            </a:r>
            <a:r>
              <a:rPr lang="en-US" altLang="zh-CN" dirty="0" err="1"/>
              <a:t>matplotlib</a:t>
            </a:r>
            <a:r>
              <a:rPr lang="zh-CN" altLang="en-US" dirty="0"/>
              <a:t>、</a:t>
            </a:r>
            <a:r>
              <a:rPr lang="en-US" altLang="zh-CN" dirty="0"/>
              <a:t>Beautiful soup</a:t>
            </a:r>
            <a:r>
              <a:rPr lang="zh-CN" altLang="en-US" dirty="0"/>
              <a:t>、</a:t>
            </a:r>
            <a:r>
              <a:rPr lang="en-US" altLang="zh-CN" dirty="0"/>
              <a:t>requests</a:t>
            </a:r>
            <a:r>
              <a:rPr lang="zh-CN" altLang="en-US" dirty="0">
                <a:solidFill>
                  <a:srgbClr val="0000FF"/>
                </a:solidFill>
              </a:rPr>
              <a:t>）</a:t>
            </a:r>
            <a:r>
              <a:rPr lang="en-US" altLang="zh-CN" dirty="0">
                <a:solidFill>
                  <a:srgbClr val="0000FF"/>
                </a:solidFill>
              </a:rPr>
              <a:t>]</a:t>
            </a:r>
            <a:r>
              <a:rPr lang="zh-CN" altLang="en-US" dirty="0">
                <a:solidFill>
                  <a:srgbClr val="0000FF"/>
                </a:solidFill>
              </a:rPr>
              <a:t>进行代码复用</a:t>
            </a:r>
            <a:endParaRPr lang="en-US" altLang="zh-CN" dirty="0">
              <a:solidFill>
                <a:srgbClr val="0000FF"/>
              </a:solidFill>
            </a:endParaRPr>
          </a:p>
          <a:p>
            <a:r>
              <a:rPr lang="zh-CN" altLang="en-US" dirty="0">
                <a:solidFill>
                  <a:srgbClr val="0000FF"/>
                </a:solidFill>
              </a:rPr>
              <a:t>模块化程序设计：通过函数或者对象的封装功能将程序划分成主程序、子程序和子程序之间的关系表达。</a:t>
            </a:r>
          </a:p>
        </p:txBody>
      </p:sp>
    </p:spTree>
    <p:extLst>
      <p:ext uri="{BB962C8B-B14F-4D97-AF65-F5344CB8AC3E}">
        <p14:creationId xmlns:p14="http://schemas.microsoft.com/office/powerpoint/2010/main" val="243047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1850" y="3439886"/>
            <a:ext cx="10515600" cy="1122589"/>
          </a:xfrm>
        </p:spPr>
        <p:txBody>
          <a:bodyPr/>
          <a:lstStyle/>
          <a:p>
            <a:r>
              <a:rPr lang="zh-CN" altLang="en-US" dirty="0"/>
              <a:t>像计算机科学家一样思考问题</a:t>
            </a:r>
          </a:p>
        </p:txBody>
      </p:sp>
      <p:sp>
        <p:nvSpPr>
          <p:cNvPr id="4" name="日期占位符 3"/>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p:cNvSpPr>
            <a:spLocks noGrp="1"/>
          </p:cNvSpPr>
          <p:nvPr>
            <p:ph type="sldNum" sz="quarter" idx="12"/>
          </p:nvPr>
        </p:nvSpPr>
        <p:spPr/>
        <p:txBody>
          <a:bodyPr/>
          <a:lstStyle/>
          <a:p>
            <a:r>
              <a:rPr lang="en-US" altLang="zh-CN"/>
              <a:t>1</a:t>
            </a:r>
          </a:p>
        </p:txBody>
      </p:sp>
    </p:spTree>
    <p:extLst>
      <p:ext uri="{BB962C8B-B14F-4D97-AF65-F5344CB8AC3E}">
        <p14:creationId xmlns:p14="http://schemas.microsoft.com/office/powerpoint/2010/main" val="261682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2CB83B-526B-45E6-A8A0-CEA7B5EBF9F1}"/>
              </a:ext>
            </a:extLst>
          </p:cNvPr>
          <p:cNvPicPr>
            <a:picLocks noChangeAspect="1"/>
          </p:cNvPicPr>
          <p:nvPr/>
        </p:nvPicPr>
        <p:blipFill>
          <a:blip r:embed="rId2"/>
          <a:stretch>
            <a:fillRect/>
          </a:stretch>
        </p:blipFill>
        <p:spPr>
          <a:xfrm>
            <a:off x="466725" y="200025"/>
            <a:ext cx="11258550" cy="6457950"/>
          </a:xfrm>
          <a:prstGeom prst="rect">
            <a:avLst/>
          </a:prstGeom>
        </p:spPr>
      </p:pic>
    </p:spTree>
    <p:extLst>
      <p:ext uri="{BB962C8B-B14F-4D97-AF65-F5344CB8AC3E}">
        <p14:creationId xmlns:p14="http://schemas.microsoft.com/office/powerpoint/2010/main" val="103777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A8BDC1A-21F6-4335-9C3D-5F72DB557E00}"/>
              </a:ext>
            </a:extLst>
          </p:cNvPr>
          <p:cNvPicPr>
            <a:picLocks noChangeAspect="1"/>
          </p:cNvPicPr>
          <p:nvPr/>
        </p:nvPicPr>
        <p:blipFill>
          <a:blip r:embed="rId2"/>
          <a:stretch>
            <a:fillRect/>
          </a:stretch>
        </p:blipFill>
        <p:spPr>
          <a:xfrm>
            <a:off x="1090612" y="438150"/>
            <a:ext cx="10010775" cy="5981700"/>
          </a:xfrm>
          <a:prstGeom prst="rect">
            <a:avLst/>
          </a:prstGeom>
        </p:spPr>
      </p:pic>
    </p:spTree>
    <p:extLst>
      <p:ext uri="{BB962C8B-B14F-4D97-AF65-F5344CB8AC3E}">
        <p14:creationId xmlns:p14="http://schemas.microsoft.com/office/powerpoint/2010/main" val="306563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CBB0EB-687C-4350-8127-E3CBD45CF183}"/>
              </a:ext>
            </a:extLst>
          </p:cNvPr>
          <p:cNvPicPr>
            <a:picLocks noChangeAspect="1"/>
          </p:cNvPicPr>
          <p:nvPr/>
        </p:nvPicPr>
        <p:blipFill>
          <a:blip r:embed="rId2"/>
          <a:stretch>
            <a:fillRect/>
          </a:stretch>
        </p:blipFill>
        <p:spPr>
          <a:xfrm>
            <a:off x="1545577" y="402869"/>
            <a:ext cx="8858250" cy="6238875"/>
          </a:xfrm>
          <a:prstGeom prst="rect">
            <a:avLst/>
          </a:prstGeom>
        </p:spPr>
      </p:pic>
    </p:spTree>
    <p:extLst>
      <p:ext uri="{BB962C8B-B14F-4D97-AF65-F5344CB8AC3E}">
        <p14:creationId xmlns:p14="http://schemas.microsoft.com/office/powerpoint/2010/main" val="2366018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CD7279-020D-497B-93E9-48ACC33C5786}"/>
              </a:ext>
            </a:extLst>
          </p:cNvPr>
          <p:cNvPicPr>
            <a:picLocks noChangeAspect="1"/>
          </p:cNvPicPr>
          <p:nvPr/>
        </p:nvPicPr>
        <p:blipFill>
          <a:blip r:embed="rId2"/>
          <a:stretch>
            <a:fillRect/>
          </a:stretch>
        </p:blipFill>
        <p:spPr>
          <a:xfrm>
            <a:off x="180975" y="223837"/>
            <a:ext cx="11830050" cy="6410325"/>
          </a:xfrm>
          <a:prstGeom prst="rect">
            <a:avLst/>
          </a:prstGeom>
        </p:spPr>
      </p:pic>
    </p:spTree>
    <p:extLst>
      <p:ext uri="{BB962C8B-B14F-4D97-AF65-F5344CB8AC3E}">
        <p14:creationId xmlns:p14="http://schemas.microsoft.com/office/powerpoint/2010/main" val="1612728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3428" y="1117600"/>
            <a:ext cx="9724572" cy="1384995"/>
          </a:xfrm>
          <a:prstGeom prst="rect">
            <a:avLst/>
          </a:prstGeom>
          <a:noFill/>
        </p:spPr>
        <p:txBody>
          <a:bodyPr wrap="square" rtlCol="0">
            <a:spAutoFit/>
          </a:bodyPr>
          <a:lstStyle/>
          <a:p>
            <a:r>
              <a:rPr lang="zh-CN" altLang="en-US" sz="2800" dirty="0"/>
              <a:t>        结构化程序设计与模块化程序设计并不是两种完全不同的程序设计方法（原则、思维）、它们之间的</a:t>
            </a:r>
            <a:r>
              <a:rPr lang="zh-CN" altLang="en-US" sz="2800" dirty="0">
                <a:solidFill>
                  <a:srgbClr val="0000FF"/>
                </a:solidFill>
              </a:rPr>
              <a:t>边界并不明显</a:t>
            </a:r>
            <a:r>
              <a:rPr lang="zh-CN" altLang="en-US" sz="2800" dirty="0"/>
              <a:t>，它们都涉及到一些具体的方法，例如</a:t>
            </a:r>
            <a:r>
              <a:rPr lang="zh-CN" altLang="en-US" sz="2800" dirty="0">
                <a:solidFill>
                  <a:srgbClr val="0000FF"/>
                </a:solidFill>
              </a:rPr>
              <a:t>分解任务、自顶而下等</a:t>
            </a:r>
            <a:r>
              <a:rPr lang="zh-CN" altLang="en-US" sz="2800" dirty="0"/>
              <a:t>。</a:t>
            </a:r>
            <a:endParaRPr lang="en-US" altLang="zh-CN" sz="2800" dirty="0"/>
          </a:p>
        </p:txBody>
      </p:sp>
    </p:spTree>
    <p:extLst>
      <p:ext uri="{BB962C8B-B14F-4D97-AF65-F5344CB8AC3E}">
        <p14:creationId xmlns:p14="http://schemas.microsoft.com/office/powerpoint/2010/main" val="3974452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5.4 </a:t>
            </a:r>
            <a:r>
              <a:rPr lang="zh-CN" altLang="en-US" dirty="0"/>
              <a:t>问题求解与算法设计基础</a:t>
            </a:r>
          </a:p>
        </p:txBody>
      </p:sp>
      <p:sp>
        <p:nvSpPr>
          <p:cNvPr id="3" name="副标题 2"/>
          <p:cNvSpPr>
            <a:spLocks noGrp="1"/>
          </p:cNvSpPr>
          <p:nvPr>
            <p:ph type="subTitle" idx="1"/>
          </p:nvPr>
        </p:nvSpPr>
        <p:spPr/>
        <p:txBody>
          <a:bodyPr/>
          <a:lstStyle/>
          <a:p>
            <a:r>
              <a:rPr lang="en-US" altLang="zh-CN" dirty="0"/>
              <a:t>5.27</a:t>
            </a:r>
            <a:endParaRPr lang="zh-CN" altLang="en-US" dirty="0"/>
          </a:p>
        </p:txBody>
      </p:sp>
      <p:sp>
        <p:nvSpPr>
          <p:cNvPr id="4" name="日期占位符 3"/>
          <p:cNvSpPr>
            <a:spLocks noGrp="1"/>
          </p:cNvSpPr>
          <p:nvPr>
            <p:ph type="dt" sz="half" idx="2"/>
          </p:nvPr>
        </p:nvSpPr>
        <p:spPr/>
        <p:txBody>
          <a:bodyPr/>
          <a:lstStyle/>
          <a:p>
            <a:fld id="{66C5BDEC-FF4B-4DE2-96ED-B77D9FCD3A2E}" type="datetime1">
              <a:rPr lang="zh-CN" altLang="en-US" smtClean="0"/>
              <a:t>2019/6/4</a:t>
            </a:fld>
            <a:endParaRPr lang="en-US" altLang="zh-CN" dirty="0"/>
          </a:p>
        </p:txBody>
      </p:sp>
      <p:sp>
        <p:nvSpPr>
          <p:cNvPr id="5" name="灯片编号占位符 4"/>
          <p:cNvSpPr>
            <a:spLocks noGrp="1"/>
          </p:cNvSpPr>
          <p:nvPr>
            <p:ph type="sldNum" sz="quarter" idx="4"/>
          </p:nvPr>
        </p:nvSpPr>
        <p:spPr/>
        <p:txBody>
          <a:bodyPr/>
          <a:lstStyle/>
          <a:p>
            <a:r>
              <a:rPr lang="en-US" altLang="zh-CN"/>
              <a:t>1</a:t>
            </a:r>
          </a:p>
        </p:txBody>
      </p:sp>
    </p:spTree>
    <p:extLst>
      <p:ext uri="{BB962C8B-B14F-4D97-AF65-F5344CB8AC3E}">
        <p14:creationId xmlns:p14="http://schemas.microsoft.com/office/powerpoint/2010/main" val="2166729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846A81A-52EF-4263-A3A8-C7693398F9D7}"/>
              </a:ext>
            </a:extLst>
          </p:cNvPr>
          <p:cNvSpPr>
            <a:spLocks noGrp="1"/>
          </p:cNvSpPr>
          <p:nvPr>
            <p:ph type="title"/>
          </p:nvPr>
        </p:nvSpPr>
        <p:spPr/>
        <p:txBody>
          <a:bodyPr>
            <a:normAutofit/>
          </a:bodyPr>
          <a:lstStyle/>
          <a:p>
            <a:r>
              <a:rPr lang="zh-CN" altLang="en-US" dirty="0"/>
              <a:t>本讲要讨论的问题</a:t>
            </a:r>
          </a:p>
        </p:txBody>
      </p:sp>
      <p:sp>
        <p:nvSpPr>
          <p:cNvPr id="7" name="内容占位符 6">
            <a:extLst>
              <a:ext uri="{FF2B5EF4-FFF2-40B4-BE49-F238E27FC236}">
                <a16:creationId xmlns:a16="http://schemas.microsoft.com/office/drawing/2014/main" id="{D8F01D6B-45DE-45D8-92ED-957A6CE67E3F}"/>
              </a:ext>
            </a:extLst>
          </p:cNvPr>
          <p:cNvSpPr>
            <a:spLocks noGrp="1"/>
          </p:cNvSpPr>
          <p:nvPr>
            <p:ph idx="1"/>
          </p:nvPr>
        </p:nvSpPr>
        <p:spPr/>
        <p:txBody>
          <a:bodyPr/>
          <a:lstStyle/>
          <a:p>
            <a:r>
              <a:rPr lang="zh-CN" altLang="en-US" dirty="0"/>
              <a:t>人是如何求解问题的？计算机如何求解问题？计算机求解问题与人 求解问题有何不同？</a:t>
            </a:r>
          </a:p>
          <a:p>
            <a:r>
              <a:rPr lang="zh-CN" altLang="en-US" dirty="0"/>
              <a:t>什么是算法？算法有什么特性？算法的描述方法是什么？</a:t>
            </a:r>
          </a:p>
        </p:txBody>
      </p:sp>
      <p:sp>
        <p:nvSpPr>
          <p:cNvPr id="4" name="日期占位符 3">
            <a:extLst>
              <a:ext uri="{FF2B5EF4-FFF2-40B4-BE49-F238E27FC236}">
                <a16:creationId xmlns:a16="http://schemas.microsoft.com/office/drawing/2014/main" id="{36057BA7-B50D-43D0-9A91-A6DD33DD76E9}"/>
              </a:ext>
            </a:extLst>
          </p:cNvPr>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a:extLst>
              <a:ext uri="{FF2B5EF4-FFF2-40B4-BE49-F238E27FC236}">
                <a16:creationId xmlns:a16="http://schemas.microsoft.com/office/drawing/2014/main" id="{21227CCE-627B-4BCD-AA78-27401F7A4438}"/>
              </a:ext>
            </a:extLst>
          </p:cNvPr>
          <p:cNvSpPr>
            <a:spLocks noGrp="1"/>
          </p:cNvSpPr>
          <p:nvPr>
            <p:ph type="sldNum" sz="quarter" idx="12"/>
          </p:nvPr>
        </p:nvSpPr>
        <p:spPr/>
        <p:txBody>
          <a:bodyPr/>
          <a:lstStyle/>
          <a:p>
            <a:r>
              <a:rPr lang="en-US" altLang="zh-CN"/>
              <a:t>1</a:t>
            </a:r>
          </a:p>
        </p:txBody>
      </p:sp>
    </p:spTree>
    <p:extLst>
      <p:ext uri="{BB962C8B-B14F-4D97-AF65-F5344CB8AC3E}">
        <p14:creationId xmlns:p14="http://schemas.microsoft.com/office/powerpoint/2010/main" val="1562018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1ADBD-AC10-4140-9C74-5853B84932F2}"/>
              </a:ext>
            </a:extLst>
          </p:cNvPr>
          <p:cNvSpPr>
            <a:spLocks noGrp="1"/>
          </p:cNvSpPr>
          <p:nvPr>
            <p:ph type="title"/>
          </p:nvPr>
        </p:nvSpPr>
        <p:spPr/>
        <p:txBody>
          <a:bodyPr>
            <a:normAutofit/>
          </a:bodyPr>
          <a:lstStyle/>
          <a:p>
            <a:r>
              <a:rPr lang="zh-CN" altLang="en-US" dirty="0"/>
              <a:t>人是如何求解问题的？</a:t>
            </a:r>
          </a:p>
        </p:txBody>
      </p:sp>
      <p:sp>
        <p:nvSpPr>
          <p:cNvPr id="3" name="内容占位符 2">
            <a:extLst>
              <a:ext uri="{FF2B5EF4-FFF2-40B4-BE49-F238E27FC236}">
                <a16:creationId xmlns:a16="http://schemas.microsoft.com/office/drawing/2014/main" id="{1967788E-382D-4596-9DD2-5A901F04FD63}"/>
              </a:ext>
            </a:extLst>
          </p:cNvPr>
          <p:cNvSpPr>
            <a:spLocks noGrp="1"/>
          </p:cNvSpPr>
          <p:nvPr>
            <p:ph idx="1"/>
          </p:nvPr>
        </p:nvSpPr>
        <p:spPr/>
        <p:txBody>
          <a:bodyPr/>
          <a:lstStyle/>
          <a:p>
            <a:pPr marL="0" indent="0">
              <a:buNone/>
            </a:pPr>
            <a:r>
              <a:rPr lang="zh-CN" altLang="en-US" dirty="0"/>
              <a:t>人解决问题的基本步骤是：</a:t>
            </a:r>
            <a:endParaRPr lang="en-US" altLang="zh-CN" dirty="0"/>
          </a:p>
          <a:p>
            <a:r>
              <a:rPr lang="zh-CN" altLang="en-US" dirty="0"/>
              <a:t>理解问题（</a:t>
            </a:r>
            <a:r>
              <a:rPr lang="en-US" altLang="zh-CN" dirty="0"/>
              <a:t>Understanding the problem</a:t>
            </a:r>
            <a:r>
              <a:rPr lang="zh-CN" altLang="en-US" dirty="0"/>
              <a:t>）</a:t>
            </a:r>
            <a:endParaRPr lang="en-US" altLang="zh-CN" dirty="0"/>
          </a:p>
          <a:p>
            <a:r>
              <a:rPr lang="zh-CN" altLang="en-US" dirty="0"/>
              <a:t>制定计划（</a:t>
            </a:r>
            <a:r>
              <a:rPr lang="en-US" altLang="zh-CN" dirty="0"/>
              <a:t>Devising a plan</a:t>
            </a:r>
            <a:r>
              <a:rPr lang="zh-CN" altLang="en-US" dirty="0"/>
              <a:t>）</a:t>
            </a:r>
            <a:endParaRPr lang="en-US" altLang="zh-CN" dirty="0"/>
          </a:p>
          <a:p>
            <a:r>
              <a:rPr lang="zh-CN" altLang="en-US" dirty="0"/>
              <a:t>执行计划 （</a:t>
            </a:r>
            <a:r>
              <a:rPr lang="en-US" altLang="zh-CN" dirty="0"/>
              <a:t>Carrying out the plan</a:t>
            </a:r>
            <a:r>
              <a:rPr lang="zh-CN" altLang="en-US" dirty="0"/>
              <a:t>） </a:t>
            </a:r>
            <a:endParaRPr lang="en-US" altLang="zh-CN" dirty="0"/>
          </a:p>
          <a:p>
            <a:r>
              <a:rPr lang="zh-CN" altLang="en-US" dirty="0"/>
              <a:t>回头看（</a:t>
            </a:r>
            <a:r>
              <a:rPr lang="en-US" altLang="zh-CN" dirty="0"/>
              <a:t>Looking back</a:t>
            </a:r>
            <a:r>
              <a:rPr lang="zh-CN" altLang="en-US" dirty="0"/>
              <a:t>） </a:t>
            </a:r>
          </a:p>
        </p:txBody>
      </p:sp>
      <p:sp>
        <p:nvSpPr>
          <p:cNvPr id="4" name="日期占位符 3">
            <a:extLst>
              <a:ext uri="{FF2B5EF4-FFF2-40B4-BE49-F238E27FC236}">
                <a16:creationId xmlns:a16="http://schemas.microsoft.com/office/drawing/2014/main" id="{E2E4AAAC-143C-4E72-9DC7-911F9BC902DC}"/>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9D760CB1-C077-4D0F-AF9D-80BF66238A61}"/>
              </a:ext>
            </a:extLst>
          </p:cNvPr>
          <p:cNvSpPr>
            <a:spLocks noGrp="1"/>
          </p:cNvSpPr>
          <p:nvPr>
            <p:ph type="sldNum" sz="quarter" idx="12"/>
          </p:nvPr>
        </p:nvSpPr>
        <p:spPr/>
        <p:txBody>
          <a:bodyPr/>
          <a:lstStyle/>
          <a:p>
            <a:fld id="{7406AA6B-51D0-4508-BF0C-1C5E473C4B8C}" type="slidenum">
              <a:rPr lang="en-US" altLang="zh-CN" smtClean="0"/>
              <a:pPr/>
              <a:t>57</a:t>
            </a:fld>
            <a:endParaRPr lang="en-US" altLang="zh-CN"/>
          </a:p>
        </p:txBody>
      </p:sp>
    </p:spTree>
    <p:extLst>
      <p:ext uri="{BB962C8B-B14F-4D97-AF65-F5344CB8AC3E}">
        <p14:creationId xmlns:p14="http://schemas.microsoft.com/office/powerpoint/2010/main" val="2289038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182E9-1C88-4447-A91A-6E247DA6BBAF}"/>
              </a:ext>
            </a:extLst>
          </p:cNvPr>
          <p:cNvSpPr>
            <a:spLocks noGrp="1"/>
          </p:cNvSpPr>
          <p:nvPr>
            <p:ph type="title"/>
          </p:nvPr>
        </p:nvSpPr>
        <p:spPr/>
        <p:txBody>
          <a:bodyPr>
            <a:normAutofit/>
          </a:bodyPr>
          <a:lstStyle/>
          <a:p>
            <a:r>
              <a:rPr lang="zh-CN" altLang="en-US" dirty="0"/>
              <a:t>如何用计算机求解问题？</a:t>
            </a:r>
          </a:p>
        </p:txBody>
      </p:sp>
      <p:sp>
        <p:nvSpPr>
          <p:cNvPr id="4" name="日期占位符 3">
            <a:extLst>
              <a:ext uri="{FF2B5EF4-FFF2-40B4-BE49-F238E27FC236}">
                <a16:creationId xmlns:a16="http://schemas.microsoft.com/office/drawing/2014/main" id="{9B8B4029-2B16-4427-8E77-ED202A88F665}"/>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CB4FA4B3-E045-4FD7-B501-3407F304B94D}"/>
              </a:ext>
            </a:extLst>
          </p:cNvPr>
          <p:cNvSpPr>
            <a:spLocks noGrp="1"/>
          </p:cNvSpPr>
          <p:nvPr>
            <p:ph type="sldNum" sz="quarter" idx="12"/>
          </p:nvPr>
        </p:nvSpPr>
        <p:spPr/>
        <p:txBody>
          <a:bodyPr/>
          <a:lstStyle/>
          <a:p>
            <a:fld id="{7406AA6B-51D0-4508-BF0C-1C5E473C4B8C}" type="slidenum">
              <a:rPr lang="en-US" altLang="zh-CN" smtClean="0"/>
              <a:pPr/>
              <a:t>58</a:t>
            </a:fld>
            <a:endParaRPr lang="en-US" altLang="zh-CN"/>
          </a:p>
        </p:txBody>
      </p:sp>
      <p:pic>
        <p:nvPicPr>
          <p:cNvPr id="6" name="图片 5">
            <a:extLst>
              <a:ext uri="{FF2B5EF4-FFF2-40B4-BE49-F238E27FC236}">
                <a16:creationId xmlns:a16="http://schemas.microsoft.com/office/drawing/2014/main" id="{CD6807DD-D6FF-4FCC-AC80-BD9EB3C3B81A}"/>
              </a:ext>
            </a:extLst>
          </p:cNvPr>
          <p:cNvPicPr>
            <a:picLocks noChangeAspect="1"/>
          </p:cNvPicPr>
          <p:nvPr/>
        </p:nvPicPr>
        <p:blipFill>
          <a:blip r:embed="rId2"/>
          <a:stretch>
            <a:fillRect/>
          </a:stretch>
        </p:blipFill>
        <p:spPr>
          <a:xfrm>
            <a:off x="0" y="1187681"/>
            <a:ext cx="12192000" cy="5602310"/>
          </a:xfrm>
          <a:prstGeom prst="rect">
            <a:avLst/>
          </a:prstGeom>
        </p:spPr>
      </p:pic>
    </p:spTree>
    <p:extLst>
      <p:ext uri="{BB962C8B-B14F-4D97-AF65-F5344CB8AC3E}">
        <p14:creationId xmlns:p14="http://schemas.microsoft.com/office/powerpoint/2010/main" val="2579658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9D58F-488A-4C28-A6E5-8B32440E6446}"/>
              </a:ext>
            </a:extLst>
          </p:cNvPr>
          <p:cNvSpPr>
            <a:spLocks noGrp="1"/>
          </p:cNvSpPr>
          <p:nvPr>
            <p:ph type="title"/>
          </p:nvPr>
        </p:nvSpPr>
        <p:spPr/>
        <p:txBody>
          <a:bodyPr/>
          <a:lstStyle/>
          <a:p>
            <a:r>
              <a:rPr lang="en-US" altLang="zh-CN" dirty="0"/>
              <a:t>5.4.1 </a:t>
            </a:r>
            <a:r>
              <a:rPr lang="zh-CN" altLang="en-US" dirty="0"/>
              <a:t>什么是算法</a:t>
            </a:r>
            <a:r>
              <a:rPr lang="en-US" altLang="zh-CN" dirty="0"/>
              <a:t> </a:t>
            </a:r>
            <a:endParaRPr lang="zh-CN" altLang="en-US" dirty="0"/>
          </a:p>
        </p:txBody>
      </p:sp>
      <p:sp>
        <p:nvSpPr>
          <p:cNvPr id="3" name="内容占位符 2">
            <a:extLst>
              <a:ext uri="{FF2B5EF4-FFF2-40B4-BE49-F238E27FC236}">
                <a16:creationId xmlns:a16="http://schemas.microsoft.com/office/drawing/2014/main" id="{EC7E9FDF-320F-4A5C-B052-3EAACC9818FC}"/>
              </a:ext>
            </a:extLst>
          </p:cNvPr>
          <p:cNvSpPr>
            <a:spLocks noGrp="1"/>
          </p:cNvSpPr>
          <p:nvPr>
            <p:ph idx="1"/>
          </p:nvPr>
        </p:nvSpPr>
        <p:spPr/>
        <p:txBody>
          <a:bodyPr/>
          <a:lstStyle/>
          <a:p>
            <a:r>
              <a:rPr lang="zh-CN" altLang="en-US" dirty="0"/>
              <a:t>算法（</a:t>
            </a:r>
            <a:r>
              <a:rPr lang="en-US" altLang="zh-CN" dirty="0"/>
              <a:t>Algorithm</a:t>
            </a:r>
            <a:r>
              <a:rPr lang="zh-CN" altLang="en-US" dirty="0"/>
              <a:t>）</a:t>
            </a:r>
            <a:r>
              <a:rPr lang="en-US" altLang="zh-CN" dirty="0"/>
              <a:t>:</a:t>
            </a:r>
            <a:r>
              <a:rPr lang="zh-CN" altLang="en-US" dirty="0"/>
              <a:t>为解决一个具体问题而采取的</a:t>
            </a:r>
            <a:r>
              <a:rPr lang="zh-CN" altLang="en-US" dirty="0">
                <a:solidFill>
                  <a:srgbClr val="0000FF"/>
                </a:solidFill>
              </a:rPr>
              <a:t>确定的有限的</a:t>
            </a:r>
            <a:r>
              <a:rPr lang="zh-CN" altLang="en-US" dirty="0"/>
              <a:t>操作</a:t>
            </a:r>
            <a:r>
              <a:rPr lang="zh-CN" altLang="en-US" dirty="0">
                <a:solidFill>
                  <a:srgbClr val="0000FF"/>
                </a:solidFill>
              </a:rPr>
              <a:t>步骤</a:t>
            </a:r>
            <a:r>
              <a:rPr lang="zh-CN" altLang="en-US" dirty="0"/>
              <a:t>，仅指</a:t>
            </a:r>
            <a:r>
              <a:rPr lang="zh-CN" altLang="en-US" dirty="0">
                <a:solidFill>
                  <a:srgbClr val="0000FF"/>
                </a:solidFill>
              </a:rPr>
              <a:t>计算机能执行</a:t>
            </a:r>
            <a:r>
              <a:rPr lang="zh-CN" altLang="en-US" dirty="0"/>
              <a:t>的算法</a:t>
            </a:r>
            <a:r>
              <a:rPr lang="en-US" altLang="zh-CN" dirty="0"/>
              <a:t>.</a:t>
            </a:r>
          </a:p>
          <a:p>
            <a:pPr marL="0" indent="0">
              <a:buNone/>
            </a:pPr>
            <a:endParaRPr lang="en-US" altLang="zh-CN" dirty="0"/>
          </a:p>
          <a:p>
            <a:pPr marL="0" indent="0">
              <a:buNone/>
            </a:pPr>
            <a:r>
              <a:rPr lang="zh-CN" altLang="en-US" dirty="0"/>
              <a:t>计算机中的问题求解计划 </a:t>
            </a:r>
            <a:endParaRPr lang="en-US" altLang="zh-CN" dirty="0"/>
          </a:p>
          <a:p>
            <a:r>
              <a:rPr lang="zh-CN" altLang="en-US" dirty="0"/>
              <a:t>通过程序员</a:t>
            </a:r>
            <a:r>
              <a:rPr lang="zh-CN" altLang="en-US" dirty="0">
                <a:solidFill>
                  <a:srgbClr val="0000FF"/>
                </a:solidFill>
              </a:rPr>
              <a:t>按照某种算法编写</a:t>
            </a:r>
            <a:r>
              <a:rPr lang="zh-CN" altLang="en-US" dirty="0"/>
              <a:t>的计算机程序（</a:t>
            </a:r>
            <a:r>
              <a:rPr lang="en-US" altLang="zh-CN" dirty="0"/>
              <a:t>Computer Program</a:t>
            </a:r>
            <a:r>
              <a:rPr lang="zh-CN" altLang="en-US" dirty="0"/>
              <a:t>）来实现的</a:t>
            </a:r>
            <a:endParaRPr lang="en-US" altLang="zh-CN" dirty="0"/>
          </a:p>
          <a:p>
            <a:r>
              <a:rPr lang="zh-CN" altLang="en-US" dirty="0"/>
              <a:t>设计出正确的</a:t>
            </a:r>
            <a:r>
              <a:rPr lang="zh-CN" altLang="en-US" dirty="0">
                <a:solidFill>
                  <a:srgbClr val="0000FF"/>
                </a:solidFill>
              </a:rPr>
              <a:t>算法</a:t>
            </a:r>
            <a:r>
              <a:rPr lang="zh-CN" altLang="en-US" dirty="0"/>
              <a:t>是编写正确的计算机程序的前提条件</a:t>
            </a:r>
          </a:p>
          <a:p>
            <a:endParaRPr lang="zh-CN" altLang="en-US" dirty="0"/>
          </a:p>
          <a:p>
            <a:endParaRPr lang="en-US" altLang="zh-CN" dirty="0"/>
          </a:p>
        </p:txBody>
      </p:sp>
    </p:spTree>
    <p:extLst>
      <p:ext uri="{BB962C8B-B14F-4D97-AF65-F5344CB8AC3E}">
        <p14:creationId xmlns:p14="http://schemas.microsoft.com/office/powerpoint/2010/main" val="27414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en-US" dirty="0"/>
              <a:t>什么是计算思维</a:t>
            </a:r>
          </a:p>
        </p:txBody>
      </p:sp>
      <p:sp>
        <p:nvSpPr>
          <p:cNvPr id="3" name="内容占位符 2"/>
          <p:cNvSpPr>
            <a:spLocks noGrp="1"/>
          </p:cNvSpPr>
          <p:nvPr>
            <p:ph idx="1"/>
          </p:nvPr>
        </p:nvSpPr>
        <p:spPr/>
        <p:txBody>
          <a:bodyPr/>
          <a:lstStyle/>
          <a:p>
            <a:r>
              <a:rPr lang="zh-CN" altLang="en-US" dirty="0">
                <a:solidFill>
                  <a:srgbClr val="0000FF"/>
                </a:solidFill>
              </a:rPr>
              <a:t>提出时间、提出者：</a:t>
            </a:r>
            <a:r>
              <a:rPr lang="en-US" altLang="zh-CN" sz="2800" dirty="0"/>
              <a:t>2006</a:t>
            </a:r>
            <a:r>
              <a:rPr lang="zh-CN" altLang="en-US" sz="2800" dirty="0"/>
              <a:t>，周以真， </a:t>
            </a:r>
            <a:r>
              <a:rPr lang="en-US" altLang="zh-CN" sz="2800" dirty="0"/>
              <a:t>Computational Thinking </a:t>
            </a:r>
          </a:p>
          <a:p>
            <a:r>
              <a:rPr lang="zh-CN" altLang="en-US" dirty="0"/>
              <a:t>概念（即定义，包括内涵、外延）</a:t>
            </a:r>
            <a:endParaRPr lang="en-US" altLang="zh-CN" dirty="0"/>
          </a:p>
          <a:p>
            <a:r>
              <a:rPr lang="zh-CN" altLang="en-US" dirty="0"/>
              <a:t>本质：</a:t>
            </a:r>
            <a:r>
              <a:rPr lang="zh-CN" altLang="en-US" dirty="0">
                <a:solidFill>
                  <a:srgbClr val="0000FF"/>
                </a:solidFill>
              </a:rPr>
              <a:t>抽象与自动化</a:t>
            </a:r>
            <a:endParaRPr lang="en-US" altLang="zh-CN" dirty="0">
              <a:solidFill>
                <a:srgbClr val="0000FF"/>
              </a:solidFill>
            </a:endParaRPr>
          </a:p>
        </p:txBody>
      </p:sp>
      <p:sp>
        <p:nvSpPr>
          <p:cNvPr id="4" name="日期占位符 3"/>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p>
            <a:fld id="{7406AA6B-51D0-4508-BF0C-1C5E473C4B8C}" type="slidenum">
              <a:rPr lang="en-US" altLang="zh-CN" smtClean="0"/>
              <a:pPr/>
              <a:t>6</a:t>
            </a:fld>
            <a:endParaRPr lang="en-US" altLang="zh-CN"/>
          </a:p>
        </p:txBody>
      </p:sp>
      <p:sp>
        <p:nvSpPr>
          <p:cNvPr id="6" name="矩形 5">
            <a:extLst>
              <a:ext uri="{FF2B5EF4-FFF2-40B4-BE49-F238E27FC236}">
                <a16:creationId xmlns:a16="http://schemas.microsoft.com/office/drawing/2014/main" id="{03A2C396-B0F5-4D4C-8C12-CD5AF6433966}"/>
              </a:ext>
            </a:extLst>
          </p:cNvPr>
          <p:cNvSpPr/>
          <p:nvPr/>
        </p:nvSpPr>
        <p:spPr>
          <a:xfrm>
            <a:off x="755651" y="3848877"/>
            <a:ext cx="11712644" cy="1200329"/>
          </a:xfrm>
          <a:prstGeom prst="rect">
            <a:avLst/>
          </a:prstGeom>
        </p:spPr>
        <p:txBody>
          <a:bodyPr wrap="square">
            <a:spAutoFit/>
          </a:bodyPr>
          <a:lstStyle/>
          <a:p>
            <a:r>
              <a:rPr lang="en-US" altLang="zh-CN" dirty="0"/>
              <a:t>1.</a:t>
            </a:r>
            <a:r>
              <a:rPr lang="zh-CN" altLang="en-US" dirty="0"/>
              <a:t>国内外计算思维研究与发展综述</a:t>
            </a:r>
            <a:r>
              <a:rPr lang="en-US" altLang="zh-CN" dirty="0"/>
              <a:t>[J]</a:t>
            </a:r>
            <a:r>
              <a:rPr lang="zh-CN" altLang="en-US" dirty="0"/>
              <a:t>远程教育杂志</a:t>
            </a:r>
            <a:r>
              <a:rPr lang="en-US" altLang="zh-CN" dirty="0"/>
              <a:t>.2018(2)</a:t>
            </a:r>
          </a:p>
          <a:p>
            <a:r>
              <a:rPr lang="en-US" altLang="zh-CN" dirty="0"/>
              <a:t>2.</a:t>
            </a:r>
            <a:r>
              <a:rPr lang="zh-CN" altLang="en-US" dirty="0"/>
              <a:t>计算思维培养进行时</a:t>
            </a:r>
            <a:r>
              <a:rPr lang="en-US" altLang="zh-CN" dirty="0"/>
              <a:t>:</a:t>
            </a:r>
            <a:r>
              <a:rPr lang="zh-CN" altLang="en-US" dirty="0"/>
              <a:t>在</a:t>
            </a:r>
            <a:r>
              <a:rPr lang="en-US" altLang="zh-CN" dirty="0"/>
              <a:t>K-12</a:t>
            </a:r>
            <a:r>
              <a:rPr lang="zh-CN" altLang="en-US" dirty="0"/>
              <a:t>阶段的实践方法与评价</a:t>
            </a:r>
            <a:r>
              <a:rPr lang="en-US" altLang="zh-CN" dirty="0"/>
              <a:t>[J]</a:t>
            </a:r>
            <a:r>
              <a:rPr lang="zh-CN" altLang="en-US" dirty="0"/>
              <a:t>远程教育杂志</a:t>
            </a:r>
            <a:r>
              <a:rPr lang="en-US" altLang="zh-CN" dirty="0"/>
              <a:t>.2018(2)</a:t>
            </a:r>
          </a:p>
          <a:p>
            <a:r>
              <a:rPr lang="en-US" altLang="zh-CN" dirty="0"/>
              <a:t>3.《</a:t>
            </a:r>
            <a:r>
              <a:rPr lang="zh-CN" altLang="en-US" dirty="0"/>
              <a:t>大学计算机基础课程教学基本要求</a:t>
            </a:r>
            <a:r>
              <a:rPr lang="en-US" altLang="zh-CN" dirty="0"/>
              <a:t>》</a:t>
            </a:r>
          </a:p>
        </p:txBody>
      </p:sp>
    </p:spTree>
    <p:extLst>
      <p:ext uri="{BB962C8B-B14F-4D97-AF65-F5344CB8AC3E}">
        <p14:creationId xmlns:p14="http://schemas.microsoft.com/office/powerpoint/2010/main" val="352858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6C5BDEC-FF4B-4DE2-96ED-B77D9FCD3A2E}" type="datetime1">
              <a:rPr lang="zh-CN" altLang="en-US" smtClean="0"/>
              <a:t>2019/6/4</a:t>
            </a:fld>
            <a:endParaRPr lang="en-US" altLang="zh-CN" dirty="0"/>
          </a:p>
        </p:txBody>
      </p:sp>
      <p:sp>
        <p:nvSpPr>
          <p:cNvPr id="5" name="灯片编号占位符 4"/>
          <p:cNvSpPr>
            <a:spLocks noGrp="1"/>
          </p:cNvSpPr>
          <p:nvPr>
            <p:ph type="sldNum" sz="quarter" idx="12"/>
          </p:nvPr>
        </p:nvSpPr>
        <p:spPr/>
        <p:txBody>
          <a:bodyPr/>
          <a:lstStyle/>
          <a:p>
            <a:r>
              <a:rPr lang="en-US" altLang="zh-CN"/>
              <a:t>1</a:t>
            </a:r>
          </a:p>
        </p:txBody>
      </p:sp>
      <p:pic>
        <p:nvPicPr>
          <p:cNvPr id="2" name="图片 1">
            <a:extLst>
              <a:ext uri="{FF2B5EF4-FFF2-40B4-BE49-F238E27FC236}">
                <a16:creationId xmlns:a16="http://schemas.microsoft.com/office/drawing/2014/main" id="{1946D2E9-4169-4964-8D77-8D4A6A11F346}"/>
              </a:ext>
            </a:extLst>
          </p:cNvPr>
          <p:cNvPicPr>
            <a:picLocks noChangeAspect="1"/>
          </p:cNvPicPr>
          <p:nvPr/>
        </p:nvPicPr>
        <p:blipFill>
          <a:blip r:embed="rId2"/>
          <a:stretch>
            <a:fillRect/>
          </a:stretch>
        </p:blipFill>
        <p:spPr>
          <a:xfrm>
            <a:off x="619125" y="80962"/>
            <a:ext cx="11572875" cy="6191250"/>
          </a:xfrm>
          <a:prstGeom prst="rect">
            <a:avLst/>
          </a:prstGeom>
        </p:spPr>
      </p:pic>
    </p:spTree>
    <p:extLst>
      <p:ext uri="{BB962C8B-B14F-4D97-AF65-F5344CB8AC3E}">
        <p14:creationId xmlns:p14="http://schemas.microsoft.com/office/powerpoint/2010/main" val="727936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人工智能三大基石</a:t>
            </a:r>
          </a:p>
        </p:txBody>
      </p:sp>
      <p:sp>
        <p:nvSpPr>
          <p:cNvPr id="3" name="内容占位符 2"/>
          <p:cNvSpPr>
            <a:spLocks noGrp="1"/>
          </p:cNvSpPr>
          <p:nvPr>
            <p:ph idx="1"/>
          </p:nvPr>
        </p:nvSpPr>
        <p:spPr/>
        <p:txBody>
          <a:bodyPr/>
          <a:lstStyle/>
          <a:p>
            <a:r>
              <a:rPr lang="zh-CN" altLang="en-US" dirty="0"/>
              <a:t>计算：芯片</a:t>
            </a:r>
            <a:r>
              <a:rPr lang="en-US" altLang="zh-CN" dirty="0"/>
              <a:t>CPU</a:t>
            </a:r>
            <a:r>
              <a:rPr lang="zh-CN" altLang="en-US" dirty="0"/>
              <a:t>、</a:t>
            </a:r>
            <a:r>
              <a:rPr lang="en-US" altLang="zh-CN" dirty="0"/>
              <a:t>GPU</a:t>
            </a:r>
          </a:p>
          <a:p>
            <a:r>
              <a:rPr lang="zh-CN" altLang="en-US" dirty="0"/>
              <a:t>算法：</a:t>
            </a:r>
            <a:endParaRPr lang="en-US" altLang="zh-CN" dirty="0"/>
          </a:p>
          <a:p>
            <a:r>
              <a:rPr lang="zh-CN" altLang="en-US" dirty="0"/>
              <a:t>大数据：</a:t>
            </a:r>
          </a:p>
        </p:txBody>
      </p:sp>
      <p:pic>
        <p:nvPicPr>
          <p:cNvPr id="4" name="图片 3"/>
          <p:cNvPicPr>
            <a:picLocks noChangeAspect="1"/>
          </p:cNvPicPr>
          <p:nvPr/>
        </p:nvPicPr>
        <p:blipFill>
          <a:blip r:embed="rId2"/>
          <a:stretch>
            <a:fillRect/>
          </a:stretch>
        </p:blipFill>
        <p:spPr>
          <a:xfrm>
            <a:off x="5736091" y="938893"/>
            <a:ext cx="6010275" cy="5372100"/>
          </a:xfrm>
          <a:prstGeom prst="rect">
            <a:avLst/>
          </a:prstGeom>
        </p:spPr>
      </p:pic>
    </p:spTree>
    <p:extLst>
      <p:ext uri="{BB962C8B-B14F-4D97-AF65-F5344CB8AC3E}">
        <p14:creationId xmlns:p14="http://schemas.microsoft.com/office/powerpoint/2010/main" val="1781506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240222" cy="7489371"/>
          </a:xfrm>
          <a:prstGeom prst="rect">
            <a:avLst/>
          </a:prstGeom>
        </p:spPr>
      </p:pic>
      <p:sp>
        <p:nvSpPr>
          <p:cNvPr id="4" name="矩形 3"/>
          <p:cNvSpPr/>
          <p:nvPr/>
        </p:nvSpPr>
        <p:spPr>
          <a:xfrm>
            <a:off x="1284515" y="204989"/>
            <a:ext cx="10395856" cy="584775"/>
          </a:xfrm>
          <a:prstGeom prst="rect">
            <a:avLst/>
          </a:prstGeom>
        </p:spPr>
        <p:txBody>
          <a:bodyPr wrap="square">
            <a:spAutoFit/>
          </a:bodyPr>
          <a:lstStyle/>
          <a:p>
            <a:r>
              <a:rPr lang="zh-CN" altLang="en-US" sz="3200" dirty="0">
                <a:solidFill>
                  <a:schemeClr val="bg1"/>
                </a:solidFill>
              </a:rPr>
              <a:t>任正非接受央视专访：华为在最佳状态，根本不会“死”</a:t>
            </a:r>
          </a:p>
        </p:txBody>
      </p:sp>
      <p:sp>
        <p:nvSpPr>
          <p:cNvPr id="6" name="矩形 5"/>
          <p:cNvSpPr/>
          <p:nvPr/>
        </p:nvSpPr>
        <p:spPr>
          <a:xfrm>
            <a:off x="6868886" y="6137702"/>
            <a:ext cx="6096000" cy="830997"/>
          </a:xfrm>
          <a:prstGeom prst="rect">
            <a:avLst/>
          </a:prstGeom>
        </p:spPr>
        <p:txBody>
          <a:bodyPr>
            <a:spAutoFit/>
          </a:bodyPr>
          <a:lstStyle/>
          <a:p>
            <a:r>
              <a:rPr lang="en-US" altLang="zh-CN" dirty="0">
                <a:solidFill>
                  <a:schemeClr val="bg1"/>
                </a:solidFill>
              </a:rPr>
              <a:t>http://finance.sina.com.cn/roll/2019-05-27/doc-ihvhiews4844021.shtml</a:t>
            </a:r>
            <a:endParaRPr lang="zh-CN" altLang="en-US" dirty="0">
              <a:solidFill>
                <a:schemeClr val="bg1"/>
              </a:solidFill>
            </a:endParaRPr>
          </a:p>
        </p:txBody>
      </p:sp>
      <p:sp>
        <p:nvSpPr>
          <p:cNvPr id="7" name="矩形 6"/>
          <p:cNvSpPr/>
          <p:nvPr/>
        </p:nvSpPr>
        <p:spPr>
          <a:xfrm>
            <a:off x="5802086" y="1130665"/>
            <a:ext cx="6096000" cy="1200329"/>
          </a:xfrm>
          <a:prstGeom prst="rect">
            <a:avLst/>
          </a:prstGeom>
        </p:spPr>
        <p:txBody>
          <a:bodyPr>
            <a:spAutoFit/>
          </a:bodyPr>
          <a:lstStyle/>
          <a:p>
            <a:r>
              <a:rPr lang="zh-CN" altLang="en-US" dirty="0">
                <a:solidFill>
                  <a:schemeClr val="bg1"/>
                </a:solidFill>
              </a:rPr>
              <a:t>“现在我们公司全体振奋，整个战斗力在蒸蒸日上，这个时候我们怎么到了最危险时候，应该是在最佳状态了。”</a:t>
            </a:r>
          </a:p>
        </p:txBody>
      </p:sp>
      <p:sp>
        <p:nvSpPr>
          <p:cNvPr id="8" name="矩形 7"/>
          <p:cNvSpPr/>
          <p:nvPr/>
        </p:nvSpPr>
        <p:spPr>
          <a:xfrm>
            <a:off x="5802086" y="2527243"/>
            <a:ext cx="6096000" cy="1569660"/>
          </a:xfrm>
          <a:prstGeom prst="rect">
            <a:avLst/>
          </a:prstGeom>
        </p:spPr>
        <p:txBody>
          <a:bodyPr>
            <a:spAutoFit/>
          </a:bodyPr>
          <a:lstStyle/>
          <a:p>
            <a:r>
              <a:rPr lang="zh-CN" altLang="en-US" dirty="0">
                <a:solidFill>
                  <a:schemeClr val="bg1"/>
                </a:solidFill>
              </a:rPr>
              <a:t>一个国家能走向强大，灵魂在于文化、在于哲学、在于教育，一个国家有硬的基础设施，一定要有软的土壤，没有这层软的土壤任何庄稼不能生长。</a:t>
            </a:r>
          </a:p>
        </p:txBody>
      </p:sp>
      <p:sp>
        <p:nvSpPr>
          <p:cNvPr id="9" name="矩形 8"/>
          <p:cNvSpPr/>
          <p:nvPr/>
        </p:nvSpPr>
        <p:spPr>
          <a:xfrm>
            <a:off x="5934824" y="5100639"/>
            <a:ext cx="5416868" cy="461665"/>
          </a:xfrm>
          <a:prstGeom prst="rect">
            <a:avLst/>
          </a:prstGeom>
        </p:spPr>
        <p:txBody>
          <a:bodyPr wrap="none">
            <a:spAutoFit/>
          </a:bodyPr>
          <a:lstStyle/>
          <a:p>
            <a:r>
              <a:rPr lang="zh-CN" altLang="en-US" dirty="0">
                <a:solidFill>
                  <a:schemeClr val="bg1"/>
                </a:solidFill>
              </a:rPr>
              <a:t>我就觉得中美贸易的根本问题还是科教</a:t>
            </a:r>
          </a:p>
        </p:txBody>
      </p:sp>
      <p:sp>
        <p:nvSpPr>
          <p:cNvPr id="10" name="矩形 9"/>
          <p:cNvSpPr/>
          <p:nvPr/>
        </p:nvSpPr>
        <p:spPr>
          <a:xfrm>
            <a:off x="5934824" y="4349134"/>
            <a:ext cx="4185761" cy="461665"/>
          </a:xfrm>
          <a:prstGeom prst="rect">
            <a:avLst/>
          </a:prstGeom>
        </p:spPr>
        <p:txBody>
          <a:bodyPr wrap="none">
            <a:spAutoFit/>
          </a:bodyPr>
          <a:lstStyle/>
          <a:p>
            <a:r>
              <a:rPr lang="zh-CN" altLang="en-US" dirty="0">
                <a:solidFill>
                  <a:schemeClr val="bg1"/>
                </a:solidFill>
              </a:rPr>
              <a:t>感谢美国，华为会越来越强大</a:t>
            </a:r>
          </a:p>
        </p:txBody>
      </p:sp>
    </p:spTree>
    <p:extLst>
      <p:ext uri="{BB962C8B-B14F-4D97-AF65-F5344CB8AC3E}">
        <p14:creationId xmlns:p14="http://schemas.microsoft.com/office/powerpoint/2010/main" val="1547116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D30A5-9F85-469E-A585-3F54EC81E3C6}"/>
              </a:ext>
            </a:extLst>
          </p:cNvPr>
          <p:cNvSpPr>
            <a:spLocks noGrp="1"/>
          </p:cNvSpPr>
          <p:nvPr>
            <p:ph type="title"/>
          </p:nvPr>
        </p:nvSpPr>
        <p:spPr/>
        <p:txBody>
          <a:bodyPr/>
          <a:lstStyle/>
          <a:p>
            <a:pPr algn="ctr"/>
            <a:r>
              <a:rPr lang="zh-CN" altLang="en-US" dirty="0"/>
              <a:t>算法的五大特性</a:t>
            </a:r>
          </a:p>
        </p:txBody>
      </p:sp>
      <p:sp>
        <p:nvSpPr>
          <p:cNvPr id="3" name="内容占位符 2">
            <a:extLst>
              <a:ext uri="{FF2B5EF4-FFF2-40B4-BE49-F238E27FC236}">
                <a16:creationId xmlns:a16="http://schemas.microsoft.com/office/drawing/2014/main" id="{87EBB186-934F-4C82-A35A-2CB44AE57078}"/>
              </a:ext>
            </a:extLst>
          </p:cNvPr>
          <p:cNvSpPr>
            <a:spLocks noGrp="1"/>
          </p:cNvSpPr>
          <p:nvPr>
            <p:ph idx="1"/>
          </p:nvPr>
        </p:nvSpPr>
        <p:spPr/>
        <p:txBody>
          <a:bodyPr>
            <a:normAutofit/>
          </a:bodyPr>
          <a:lstStyle/>
          <a:p>
            <a:pPr>
              <a:buFont typeface="Wingdings 2" panose="05020102010507070707" pitchFamily="18" charset="2"/>
              <a:buChar char=""/>
            </a:pPr>
            <a:r>
              <a:rPr lang="zh-CN" altLang="en-US" sz="3200" b="1" dirty="0">
                <a:solidFill>
                  <a:srgbClr val="0000FF"/>
                </a:solidFill>
              </a:rPr>
              <a:t>输入</a:t>
            </a:r>
            <a:r>
              <a:rPr lang="en-US" altLang="zh-CN" sz="3200" b="1" dirty="0">
                <a:solidFill>
                  <a:srgbClr val="0000FF"/>
                </a:solidFill>
              </a:rPr>
              <a:t>: </a:t>
            </a:r>
            <a:r>
              <a:rPr lang="zh-CN" altLang="en-US" sz="3200" dirty="0">
                <a:solidFill>
                  <a:schemeClr val="bg2">
                    <a:lumMod val="10000"/>
                  </a:schemeClr>
                </a:solidFill>
              </a:rPr>
              <a:t>算法具有</a:t>
            </a:r>
            <a:r>
              <a:rPr lang="en-US" altLang="zh-CN" sz="3200" dirty="0">
                <a:solidFill>
                  <a:schemeClr val="bg2">
                    <a:lumMod val="10000"/>
                  </a:schemeClr>
                </a:solidFill>
              </a:rPr>
              <a:t>0</a:t>
            </a:r>
            <a:r>
              <a:rPr lang="zh-CN" altLang="en-US" sz="3200" dirty="0">
                <a:solidFill>
                  <a:schemeClr val="bg2">
                    <a:lumMod val="10000"/>
                  </a:schemeClr>
                </a:solidFill>
              </a:rPr>
              <a:t>个或多个输入 ；</a:t>
            </a:r>
            <a:endParaRPr lang="en-US" altLang="zh-CN" sz="3200" dirty="0">
              <a:solidFill>
                <a:schemeClr val="bg2">
                  <a:lumMod val="10000"/>
                </a:schemeClr>
              </a:solidFill>
            </a:endParaRPr>
          </a:p>
          <a:p>
            <a:pPr>
              <a:buFont typeface="Wingdings 2" panose="05020102010507070707" pitchFamily="18" charset="2"/>
              <a:buChar char=""/>
            </a:pPr>
            <a:r>
              <a:rPr lang="zh-CN" altLang="en-US" sz="3200" b="1" dirty="0">
                <a:solidFill>
                  <a:srgbClr val="0000FF"/>
                </a:solidFill>
              </a:rPr>
              <a:t>输出</a:t>
            </a:r>
            <a:r>
              <a:rPr lang="en-US" altLang="zh-CN" sz="3200" b="1" dirty="0">
                <a:solidFill>
                  <a:srgbClr val="0000FF"/>
                </a:solidFill>
              </a:rPr>
              <a:t>: </a:t>
            </a:r>
            <a:r>
              <a:rPr lang="zh-CN" altLang="en-US" sz="3200" dirty="0">
                <a:solidFill>
                  <a:schemeClr val="bg2">
                    <a:lumMod val="10000"/>
                  </a:schemeClr>
                </a:solidFill>
              </a:rPr>
              <a:t>算法至少有</a:t>
            </a:r>
            <a:r>
              <a:rPr lang="en-US" altLang="zh-CN" sz="3200" dirty="0">
                <a:solidFill>
                  <a:schemeClr val="bg2">
                    <a:lumMod val="10000"/>
                  </a:schemeClr>
                </a:solidFill>
              </a:rPr>
              <a:t>1</a:t>
            </a:r>
            <a:r>
              <a:rPr lang="zh-CN" altLang="en-US" sz="3200" dirty="0">
                <a:solidFill>
                  <a:schemeClr val="bg2">
                    <a:lumMod val="10000"/>
                  </a:schemeClr>
                </a:solidFill>
              </a:rPr>
              <a:t>个或多个输出 ；</a:t>
            </a:r>
            <a:endParaRPr lang="en-US" altLang="zh-CN" sz="3200" dirty="0">
              <a:solidFill>
                <a:schemeClr val="bg2">
                  <a:lumMod val="10000"/>
                </a:schemeClr>
              </a:solidFill>
            </a:endParaRPr>
          </a:p>
          <a:p>
            <a:pPr>
              <a:buFont typeface="Wingdings 2" panose="05020102010507070707" pitchFamily="18" charset="2"/>
              <a:buChar char=""/>
            </a:pPr>
            <a:r>
              <a:rPr lang="zh-CN" altLang="en-US" sz="3200" b="1" dirty="0">
                <a:solidFill>
                  <a:srgbClr val="0000FF"/>
                </a:solidFill>
              </a:rPr>
              <a:t>有穷性</a:t>
            </a:r>
            <a:r>
              <a:rPr lang="en-US" altLang="zh-CN" sz="3200" b="1" dirty="0">
                <a:solidFill>
                  <a:srgbClr val="0000FF"/>
                </a:solidFill>
              </a:rPr>
              <a:t>: </a:t>
            </a:r>
            <a:r>
              <a:rPr lang="zh-CN" altLang="en-US" sz="3200" dirty="0">
                <a:solidFill>
                  <a:schemeClr val="bg2">
                    <a:lumMod val="10000"/>
                  </a:schemeClr>
                </a:solidFill>
              </a:rPr>
              <a:t>算法在有限的步骤之后</a:t>
            </a:r>
            <a:r>
              <a:rPr lang="zh-CN" altLang="en-US" sz="3200" dirty="0">
                <a:solidFill>
                  <a:srgbClr val="0000FF"/>
                </a:solidFill>
              </a:rPr>
              <a:t>会自动结束</a:t>
            </a:r>
            <a:r>
              <a:rPr lang="zh-CN" altLang="en-US" sz="3200" dirty="0">
                <a:solidFill>
                  <a:schemeClr val="bg2">
                    <a:lumMod val="10000"/>
                  </a:schemeClr>
                </a:solidFill>
              </a:rPr>
              <a:t>而不会无限循环，并且每一个步骤可以在可接受的时间内完成 ；</a:t>
            </a:r>
            <a:endParaRPr lang="en-US" altLang="zh-CN" sz="3200" dirty="0">
              <a:solidFill>
                <a:schemeClr val="bg2">
                  <a:lumMod val="10000"/>
                </a:schemeClr>
              </a:solidFill>
            </a:endParaRPr>
          </a:p>
          <a:p>
            <a:pPr>
              <a:buFont typeface="Wingdings 2" panose="05020102010507070707" pitchFamily="18" charset="2"/>
              <a:buChar char=""/>
            </a:pPr>
            <a:r>
              <a:rPr lang="zh-CN" altLang="en-US" sz="3200" b="1" dirty="0">
                <a:solidFill>
                  <a:srgbClr val="0000FF"/>
                </a:solidFill>
              </a:rPr>
              <a:t>确定性：</a:t>
            </a:r>
            <a:r>
              <a:rPr lang="zh-CN" altLang="en-US" sz="3200" dirty="0">
                <a:solidFill>
                  <a:schemeClr val="bg2">
                    <a:lumMod val="10000"/>
                  </a:schemeClr>
                </a:solidFill>
              </a:rPr>
              <a:t>算法中的</a:t>
            </a:r>
            <a:r>
              <a:rPr lang="zh-CN" altLang="en-US" sz="3200" dirty="0">
                <a:solidFill>
                  <a:srgbClr val="0000FF"/>
                </a:solidFill>
              </a:rPr>
              <a:t>每一步都有确定的含义</a:t>
            </a:r>
            <a:r>
              <a:rPr lang="zh-CN" altLang="en-US" sz="3200" dirty="0">
                <a:solidFill>
                  <a:schemeClr val="bg2">
                    <a:lumMod val="10000"/>
                  </a:schemeClr>
                </a:solidFill>
              </a:rPr>
              <a:t>，不会出现二义性 ；</a:t>
            </a:r>
            <a:endParaRPr lang="en-US" altLang="zh-CN" sz="3200" dirty="0">
              <a:solidFill>
                <a:schemeClr val="bg2">
                  <a:lumMod val="10000"/>
                </a:schemeClr>
              </a:solidFill>
            </a:endParaRPr>
          </a:p>
          <a:p>
            <a:pPr>
              <a:buFont typeface="Wingdings 2" panose="05020102010507070707" pitchFamily="18" charset="2"/>
              <a:buChar char=""/>
            </a:pPr>
            <a:r>
              <a:rPr lang="zh-CN" altLang="en-US" sz="3200" b="1" dirty="0">
                <a:solidFill>
                  <a:srgbClr val="0000FF"/>
                </a:solidFill>
              </a:rPr>
              <a:t>可行性：</a:t>
            </a:r>
            <a:r>
              <a:rPr lang="zh-CN" altLang="en-US" sz="3200" dirty="0">
                <a:solidFill>
                  <a:schemeClr val="bg2">
                    <a:lumMod val="10000"/>
                  </a:schemeClr>
                </a:solidFill>
              </a:rPr>
              <a:t>算法的</a:t>
            </a:r>
            <a:r>
              <a:rPr lang="zh-CN" altLang="en-US" sz="3200" dirty="0">
                <a:solidFill>
                  <a:srgbClr val="0000FF"/>
                </a:solidFill>
              </a:rPr>
              <a:t>每一步都是可行的</a:t>
            </a:r>
            <a:r>
              <a:rPr lang="zh-CN" altLang="en-US" sz="3200" dirty="0">
                <a:solidFill>
                  <a:schemeClr val="bg2">
                    <a:lumMod val="10000"/>
                  </a:schemeClr>
                </a:solidFill>
              </a:rPr>
              <a:t>，也就是说每一步都能够执行有限的次数完；</a:t>
            </a:r>
          </a:p>
        </p:txBody>
      </p:sp>
      <p:cxnSp>
        <p:nvCxnSpPr>
          <p:cNvPr id="5" name="直接连接符 4">
            <a:extLst>
              <a:ext uri="{FF2B5EF4-FFF2-40B4-BE49-F238E27FC236}">
                <a16:creationId xmlns:a16="http://schemas.microsoft.com/office/drawing/2014/main" id="{B08E2304-F039-4C8F-965B-6A7B278FD631}"/>
              </a:ext>
            </a:extLst>
          </p:cNvPr>
          <p:cNvCxnSpPr/>
          <p:nvPr/>
        </p:nvCxnSpPr>
        <p:spPr>
          <a:xfrm>
            <a:off x="653143" y="1390261"/>
            <a:ext cx="11112759" cy="0"/>
          </a:xfrm>
          <a:prstGeom prst="line">
            <a:avLst/>
          </a:prstGeom>
          <a:ln w="28575">
            <a:solidFill>
              <a:srgbClr val="FFCC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6826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CD6523-4E48-4D74-B339-48D85B5DE38A}"/>
              </a:ext>
            </a:extLst>
          </p:cNvPr>
          <p:cNvPicPr>
            <a:picLocks noChangeAspect="1"/>
          </p:cNvPicPr>
          <p:nvPr/>
        </p:nvPicPr>
        <p:blipFill>
          <a:blip r:embed="rId2"/>
          <a:stretch>
            <a:fillRect/>
          </a:stretch>
        </p:blipFill>
        <p:spPr>
          <a:xfrm>
            <a:off x="0" y="886938"/>
            <a:ext cx="12192000" cy="4207045"/>
          </a:xfrm>
          <a:prstGeom prst="rect">
            <a:avLst/>
          </a:prstGeom>
        </p:spPr>
      </p:pic>
      <p:grpSp>
        <p:nvGrpSpPr>
          <p:cNvPr id="6" name="组合 5">
            <a:extLst>
              <a:ext uri="{FF2B5EF4-FFF2-40B4-BE49-F238E27FC236}">
                <a16:creationId xmlns:a16="http://schemas.microsoft.com/office/drawing/2014/main" id="{58264623-151D-4C56-803C-5ED9C8D4D746}"/>
              </a:ext>
            </a:extLst>
          </p:cNvPr>
          <p:cNvGrpSpPr/>
          <p:nvPr/>
        </p:nvGrpSpPr>
        <p:grpSpPr>
          <a:xfrm>
            <a:off x="6713795" y="2728850"/>
            <a:ext cx="5159991" cy="3839025"/>
            <a:chOff x="6713795" y="2728850"/>
            <a:chExt cx="5159991" cy="3839025"/>
          </a:xfrm>
        </p:grpSpPr>
        <p:pic>
          <p:nvPicPr>
            <p:cNvPr id="3" name="图片 2">
              <a:extLst>
                <a:ext uri="{FF2B5EF4-FFF2-40B4-BE49-F238E27FC236}">
                  <a16:creationId xmlns:a16="http://schemas.microsoft.com/office/drawing/2014/main" id="{05505D00-9C02-48A6-B2E7-A24349135053}"/>
                </a:ext>
              </a:extLst>
            </p:cNvPr>
            <p:cNvPicPr>
              <a:picLocks noChangeAspect="1"/>
            </p:cNvPicPr>
            <p:nvPr/>
          </p:nvPicPr>
          <p:blipFill>
            <a:blip r:embed="rId3"/>
            <a:stretch>
              <a:fillRect/>
            </a:stretch>
          </p:blipFill>
          <p:spPr>
            <a:xfrm>
              <a:off x="6713795" y="3265714"/>
              <a:ext cx="5159991" cy="3302161"/>
            </a:xfrm>
            <a:prstGeom prst="rect">
              <a:avLst/>
            </a:prstGeom>
          </p:spPr>
        </p:pic>
        <p:sp>
          <p:nvSpPr>
            <p:cNvPr id="5" name="矩形 4">
              <a:extLst>
                <a:ext uri="{FF2B5EF4-FFF2-40B4-BE49-F238E27FC236}">
                  <a16:creationId xmlns:a16="http://schemas.microsoft.com/office/drawing/2014/main" id="{562445CB-6FB9-42F2-8B46-5D9FA309246D}"/>
                </a:ext>
              </a:extLst>
            </p:cNvPr>
            <p:cNvSpPr/>
            <p:nvPr/>
          </p:nvSpPr>
          <p:spPr>
            <a:xfrm>
              <a:off x="7104843" y="2728850"/>
              <a:ext cx="4584781" cy="523220"/>
            </a:xfrm>
            <a:prstGeom prst="rect">
              <a:avLst/>
            </a:prstGeom>
          </p:spPr>
          <p:txBody>
            <a:bodyPr wrap="none">
              <a:spAutoFit/>
            </a:bodyPr>
            <a:lstStyle/>
            <a:p>
              <a:r>
                <a:rPr lang="zh-CN" altLang="en-US" sz="2800" dirty="0"/>
                <a:t>传统的流程图（</a:t>
              </a:r>
              <a:r>
                <a:rPr lang="en-US" altLang="zh-CN" sz="2800" dirty="0"/>
                <a:t>Flowchart</a:t>
              </a:r>
              <a:r>
                <a:rPr lang="zh-CN" altLang="en-US" sz="2800" dirty="0"/>
                <a:t>） </a:t>
              </a:r>
            </a:p>
          </p:txBody>
        </p:sp>
      </p:grpSp>
    </p:spTree>
    <p:extLst>
      <p:ext uri="{BB962C8B-B14F-4D97-AF65-F5344CB8AC3E}">
        <p14:creationId xmlns:p14="http://schemas.microsoft.com/office/powerpoint/2010/main" val="1196217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程序语言设计的两个层次</a:t>
            </a:r>
          </a:p>
        </p:txBody>
      </p:sp>
      <p:sp>
        <p:nvSpPr>
          <p:cNvPr id="3" name="内容占位符 2"/>
          <p:cNvSpPr>
            <a:spLocks noGrp="1"/>
          </p:cNvSpPr>
          <p:nvPr>
            <p:ph idx="1"/>
          </p:nvPr>
        </p:nvSpPr>
        <p:spPr/>
        <p:txBody>
          <a:bodyPr/>
          <a:lstStyle/>
          <a:p>
            <a:r>
              <a:rPr lang="zh-CN" altLang="en-US" dirty="0"/>
              <a:t>语言本身的</a:t>
            </a:r>
            <a:r>
              <a:rPr lang="zh-CN" altLang="en-US" dirty="0">
                <a:solidFill>
                  <a:srgbClr val="0000FF"/>
                </a:solidFill>
              </a:rPr>
              <a:t>语法与</a:t>
            </a:r>
            <a:r>
              <a:rPr lang="zh-CN" altLang="en-US" dirty="0"/>
              <a:t>编程环境的</a:t>
            </a:r>
            <a:r>
              <a:rPr lang="zh-CN" altLang="en-US" dirty="0">
                <a:solidFill>
                  <a:srgbClr val="0000FF"/>
                </a:solidFill>
              </a:rPr>
              <a:t>掌握</a:t>
            </a:r>
            <a:endParaRPr lang="en-US" altLang="zh-CN" dirty="0">
              <a:solidFill>
                <a:srgbClr val="0000FF"/>
              </a:solidFill>
            </a:endParaRPr>
          </a:p>
          <a:p>
            <a:r>
              <a:rPr lang="zh-CN" altLang="en-US" dirty="0">
                <a:solidFill>
                  <a:srgbClr val="0000FF"/>
                </a:solidFill>
              </a:rPr>
              <a:t>算法的学习</a:t>
            </a:r>
            <a:r>
              <a:rPr lang="zh-CN" altLang="en-US" dirty="0"/>
              <a:t>（一些基本的算法；涉及算法的时间复杂度和空间复杂度，例如分治法、贪心算法；涉及智能优化算法的学习，例如遗传算法、聚类算法、数据挖掘、深度学习）</a:t>
            </a:r>
          </a:p>
        </p:txBody>
      </p:sp>
      <p:sp>
        <p:nvSpPr>
          <p:cNvPr id="4" name="日期占位符 3"/>
          <p:cNvSpPr>
            <a:spLocks noGrp="1"/>
          </p:cNvSpPr>
          <p:nvPr>
            <p:ph type="dt" sz="half" idx="10"/>
          </p:nvPr>
        </p:nvSpPr>
        <p:spPr/>
        <p:txBody>
          <a:bodyPr/>
          <a:lstStyle/>
          <a:p>
            <a:fld id="{80849324-CEA2-48D8-9B22-72A2DCAF585C}" type="datetime1">
              <a:rPr lang="zh-CN" altLang="en-US" smtClean="0">
                <a:solidFill>
                  <a:srgbClr val="000000"/>
                </a:solidFill>
              </a:rPr>
              <a:pPr/>
              <a:t>2019/6/4</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fld id="{7406AA6B-51D0-4508-BF0C-1C5E473C4B8C}" type="slidenum">
              <a:rPr lang="en-US" altLang="zh-CN" smtClean="0">
                <a:solidFill>
                  <a:srgbClr val="000000"/>
                </a:solidFill>
              </a:rPr>
              <a:pPr/>
              <a:t>65</a:t>
            </a:fld>
            <a:endParaRPr lang="en-US" altLang="zh-CN">
              <a:solidFill>
                <a:srgbClr val="000000"/>
              </a:solidFill>
            </a:endParaRPr>
          </a:p>
        </p:txBody>
      </p:sp>
    </p:spTree>
    <p:extLst>
      <p:ext uri="{BB962C8B-B14F-4D97-AF65-F5344CB8AC3E}">
        <p14:creationId xmlns:p14="http://schemas.microsoft.com/office/powerpoint/2010/main" val="1290103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644979" y="2383971"/>
            <a:ext cx="11133363" cy="1125992"/>
          </a:xfrm>
        </p:spPr>
        <p:txBody>
          <a:bodyPr>
            <a:normAutofit/>
          </a:bodyPr>
          <a:lstStyle/>
          <a:p>
            <a:r>
              <a:rPr lang="en-US" altLang="zh-CN" sz="4000" dirty="0">
                <a:latin typeface="黑体" panose="02010609060101010101" pitchFamily="49" charset="-122"/>
                <a:ea typeface="黑体" panose="02010609060101010101" pitchFamily="49" charset="-122"/>
              </a:rPr>
              <a:t>5.4.2 </a:t>
            </a:r>
            <a:r>
              <a:rPr lang="zh-CN" altLang="en-US" sz="4000" dirty="0">
                <a:latin typeface="黑体" panose="02010609060101010101" pitchFamily="49" charset="-122"/>
                <a:ea typeface="黑体" panose="02010609060101010101" pitchFamily="49" charset="-122"/>
              </a:rPr>
              <a:t>算法设计基础（计算思维）</a:t>
            </a:r>
          </a:p>
        </p:txBody>
      </p:sp>
      <p:sp>
        <p:nvSpPr>
          <p:cNvPr id="4" name="日期占位符 3"/>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p>
            <a:fld id="{7406AA6B-51D0-4508-BF0C-1C5E473C4B8C}" type="slidenum">
              <a:rPr lang="en-US" altLang="zh-CN" smtClean="0"/>
              <a:pPr/>
              <a:t>66</a:t>
            </a:fld>
            <a:endParaRPr lang="en-US" altLang="zh-CN"/>
          </a:p>
        </p:txBody>
      </p:sp>
    </p:spTree>
    <p:extLst>
      <p:ext uri="{BB962C8B-B14F-4D97-AF65-F5344CB8AC3E}">
        <p14:creationId xmlns:p14="http://schemas.microsoft.com/office/powerpoint/2010/main" val="4192365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09D61588-BCFB-469D-BE88-09BC863455E6}"/>
              </a:ext>
            </a:extLst>
          </p:cNvPr>
          <p:cNvSpPr/>
          <p:nvPr>
            <p:custDataLst>
              <p:tags r:id="rId2"/>
            </p:custDataLst>
          </p:nvPr>
        </p:nvSpPr>
        <p:spPr>
          <a:xfrm>
            <a:off x="4257675" y="2979738"/>
            <a:ext cx="3767138" cy="1473200"/>
          </a:xfrm>
          <a:prstGeom prst="roundRect">
            <a:avLst>
              <a:gd name="adj" fmla="val 6212"/>
            </a:avLst>
          </a:prstGeom>
          <a:solidFill>
            <a:sysClr val="window" lastClr="FFFFFF">
              <a:lumMod val="95000"/>
            </a:sysClr>
          </a:solidFill>
          <a:ln w="12700" cap="flat" cmpd="sng" algn="ctr">
            <a:solidFill>
              <a:sysClr val="window" lastClr="FFFFFF"/>
            </a:solidFill>
            <a:prstDash val="solid"/>
            <a:miter lim="800000"/>
          </a:ln>
          <a:effectLst>
            <a:outerShdw blurRad="38100" sx="101000" sy="101000" algn="ctr" rotWithShape="0">
              <a:prstClr val="black">
                <a:alpha val="14000"/>
              </a:prstClr>
            </a:outerShdw>
          </a:effectLst>
        </p:spPr>
        <p:txBody>
          <a:bodyPr anchor="ctr"/>
          <a:lstStyle/>
          <a:p>
            <a:pPr algn="ctr">
              <a:lnSpc>
                <a:spcPct val="150000"/>
              </a:lnSpc>
              <a:defRPr/>
            </a:pPr>
            <a:r>
              <a:rPr lang="zh-CN" altLang="en-US" sz="2400" dirty="0">
                <a:solidFill>
                  <a:srgbClr val="7F7F7F"/>
                </a:solidFill>
                <a:latin typeface="幼圆" panose="02010509060101010101" pitchFamily="49" charset="-122"/>
                <a:ea typeface="幼圆" panose="02010509060101010101" pitchFamily="49" charset="-122"/>
              </a:rPr>
              <a:t>算法设计基础</a:t>
            </a:r>
            <a:endParaRPr lang="en-US" altLang="zh-CN" sz="2400" dirty="0">
              <a:solidFill>
                <a:srgbClr val="7F7F7F"/>
              </a:solidFill>
              <a:latin typeface="幼圆" panose="02010509060101010101" pitchFamily="49" charset="-122"/>
              <a:ea typeface="幼圆" panose="02010509060101010101" pitchFamily="49" charset="-122"/>
            </a:endParaRPr>
          </a:p>
        </p:txBody>
      </p:sp>
      <p:sp>
        <p:nvSpPr>
          <p:cNvPr id="21" name="文本框 20">
            <a:extLst>
              <a:ext uri="{FF2B5EF4-FFF2-40B4-BE49-F238E27FC236}">
                <a16:creationId xmlns:a16="http://schemas.microsoft.com/office/drawing/2014/main" id="{C903F913-6E2A-4B7B-A316-BD381A792628}"/>
              </a:ext>
            </a:extLst>
          </p:cNvPr>
          <p:cNvSpPr txBox="1"/>
          <p:nvPr>
            <p:custDataLst>
              <p:tags r:id="rId3"/>
            </p:custDataLst>
          </p:nvPr>
        </p:nvSpPr>
        <p:spPr>
          <a:xfrm>
            <a:off x="4614864" y="1843088"/>
            <a:ext cx="3144837" cy="963612"/>
          </a:xfrm>
          <a:prstGeom prst="rect">
            <a:avLst/>
          </a:prstGeom>
          <a:noFill/>
        </p:spPr>
        <p:txBody>
          <a:bodyPr/>
          <a:lstStyle/>
          <a:p>
            <a:pPr algn="ctr">
              <a:defRPr/>
            </a:pPr>
            <a:r>
              <a:rPr lang="zh-CN" altLang="en-US" sz="6000" spc="400" dirty="0">
                <a:ln w="19050">
                  <a:noFill/>
                </a:ln>
                <a:solidFill>
                  <a:schemeClr val="accent1"/>
                </a:solidFill>
                <a:latin typeface="华文琥珀" panose="02010800040101010101" pitchFamily="2" charset="-122"/>
                <a:ea typeface="华文琥珀" panose="02010800040101010101" pitchFamily="2" charset="-122"/>
              </a:rPr>
              <a:t>分治法</a:t>
            </a:r>
          </a:p>
        </p:txBody>
      </p:sp>
      <p:sp>
        <p:nvSpPr>
          <p:cNvPr id="22" name="矩形 21">
            <a:extLst>
              <a:ext uri="{FF2B5EF4-FFF2-40B4-BE49-F238E27FC236}">
                <a16:creationId xmlns:a16="http://schemas.microsoft.com/office/drawing/2014/main" id="{3670BC15-1776-4650-9849-4841083BE974}"/>
              </a:ext>
            </a:extLst>
          </p:cNvPr>
          <p:cNvSpPr/>
          <p:nvPr>
            <p:custDataLst>
              <p:tags r:id="rId4"/>
            </p:custDataLst>
          </p:nvPr>
        </p:nvSpPr>
        <p:spPr>
          <a:xfrm rot="16200000" flipV="1">
            <a:off x="4916488" y="2855913"/>
            <a:ext cx="431800" cy="34925"/>
          </a:xfrm>
          <a:prstGeom prst="rect">
            <a:avLst/>
          </a:prstGeom>
          <a:solidFill>
            <a:sysClr val="window" lastClr="FFFFFF">
              <a:lumMod val="65000"/>
            </a:sys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23" name="椭圆 22">
            <a:extLst>
              <a:ext uri="{FF2B5EF4-FFF2-40B4-BE49-F238E27FC236}">
                <a16:creationId xmlns:a16="http://schemas.microsoft.com/office/drawing/2014/main" id="{BBFA945E-0F84-449F-9F18-BB2BC3643821}"/>
              </a:ext>
            </a:extLst>
          </p:cNvPr>
          <p:cNvSpPr/>
          <p:nvPr>
            <p:custDataLst>
              <p:tags r:id="rId5"/>
            </p:custDataLst>
          </p:nvPr>
        </p:nvSpPr>
        <p:spPr>
          <a:xfrm>
            <a:off x="5089525"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algn="ctr">
              <a:defRPr/>
            </a:pPr>
            <a:endParaRPr lang="zh-CN" altLang="en-US" kern="0">
              <a:solidFill>
                <a:prstClr val="white"/>
              </a:solidFill>
            </a:endParaRPr>
          </a:p>
        </p:txBody>
      </p:sp>
      <p:sp>
        <p:nvSpPr>
          <p:cNvPr id="24" name="椭圆 23">
            <a:extLst>
              <a:ext uri="{FF2B5EF4-FFF2-40B4-BE49-F238E27FC236}">
                <a16:creationId xmlns:a16="http://schemas.microsoft.com/office/drawing/2014/main" id="{8356BAB6-E7DF-4EA2-A3D7-FA9842D06E8C}"/>
              </a:ext>
            </a:extLst>
          </p:cNvPr>
          <p:cNvSpPr/>
          <p:nvPr>
            <p:custDataLst>
              <p:tags r:id="rId6"/>
            </p:custDataLst>
          </p:nvPr>
        </p:nvSpPr>
        <p:spPr>
          <a:xfrm>
            <a:off x="50863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algn="ctr">
              <a:defRPr/>
            </a:pPr>
            <a:endParaRPr lang="zh-CN" altLang="en-US" kern="0">
              <a:solidFill>
                <a:prstClr val="white"/>
              </a:solidFill>
            </a:endParaRPr>
          </a:p>
        </p:txBody>
      </p:sp>
      <p:sp>
        <p:nvSpPr>
          <p:cNvPr id="25" name="矩形 24">
            <a:extLst>
              <a:ext uri="{FF2B5EF4-FFF2-40B4-BE49-F238E27FC236}">
                <a16:creationId xmlns:a16="http://schemas.microsoft.com/office/drawing/2014/main" id="{4EA1712B-A02F-493B-B2E8-4AE1E6F649A2}"/>
              </a:ext>
            </a:extLst>
          </p:cNvPr>
          <p:cNvSpPr/>
          <p:nvPr>
            <p:custDataLst>
              <p:tags r:id="rId7"/>
            </p:custDataLst>
          </p:nvPr>
        </p:nvSpPr>
        <p:spPr>
          <a:xfrm rot="16200000" flipV="1">
            <a:off x="6982619" y="2855119"/>
            <a:ext cx="431800" cy="36512"/>
          </a:xfrm>
          <a:prstGeom prst="rect">
            <a:avLst/>
          </a:prstGeom>
          <a:solidFill>
            <a:sysClr val="window" lastClr="FFFFFF">
              <a:lumMod val="65000"/>
            </a:sys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26" name="椭圆 25">
            <a:extLst>
              <a:ext uri="{FF2B5EF4-FFF2-40B4-BE49-F238E27FC236}">
                <a16:creationId xmlns:a16="http://schemas.microsoft.com/office/drawing/2014/main" id="{3A93541F-D531-4646-A0CF-3E84C4776374}"/>
              </a:ext>
            </a:extLst>
          </p:cNvPr>
          <p:cNvSpPr/>
          <p:nvPr>
            <p:custDataLst>
              <p:tags r:id="rId8"/>
            </p:custDataLst>
          </p:nvPr>
        </p:nvSpPr>
        <p:spPr>
          <a:xfrm>
            <a:off x="7156450"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algn="ctr">
              <a:defRPr/>
            </a:pPr>
            <a:endParaRPr lang="zh-CN" altLang="en-US" kern="0">
              <a:solidFill>
                <a:prstClr val="white"/>
              </a:solidFill>
            </a:endParaRPr>
          </a:p>
        </p:txBody>
      </p:sp>
      <p:sp>
        <p:nvSpPr>
          <p:cNvPr id="27" name="椭圆 26">
            <a:extLst>
              <a:ext uri="{FF2B5EF4-FFF2-40B4-BE49-F238E27FC236}">
                <a16:creationId xmlns:a16="http://schemas.microsoft.com/office/drawing/2014/main" id="{C7C4B6E2-007E-44FE-A397-1354D884CC48}"/>
              </a:ext>
            </a:extLst>
          </p:cNvPr>
          <p:cNvSpPr/>
          <p:nvPr>
            <p:custDataLst>
              <p:tags r:id="rId9"/>
            </p:custDataLst>
          </p:nvPr>
        </p:nvSpPr>
        <p:spPr>
          <a:xfrm>
            <a:off x="71564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algn="ctr">
              <a:defRPr/>
            </a:pPr>
            <a:endParaRPr lang="zh-CN" altLang="en-US" kern="0">
              <a:solidFill>
                <a:prstClr val="white"/>
              </a:solidFill>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20AE86-2BE7-4846-AEE9-017F073A2700}"/>
              </a:ext>
            </a:extLst>
          </p:cNvPr>
          <p:cNvPicPr>
            <a:picLocks noChangeAspect="1"/>
          </p:cNvPicPr>
          <p:nvPr/>
        </p:nvPicPr>
        <p:blipFill>
          <a:blip r:embed="rId2"/>
          <a:stretch>
            <a:fillRect/>
          </a:stretch>
        </p:blipFill>
        <p:spPr>
          <a:xfrm>
            <a:off x="1521959" y="2295525"/>
            <a:ext cx="9001125" cy="2266950"/>
          </a:xfrm>
          <a:prstGeom prst="rect">
            <a:avLst/>
          </a:prstGeom>
        </p:spPr>
      </p:pic>
      <p:sp>
        <p:nvSpPr>
          <p:cNvPr id="4" name="矩形 3">
            <a:extLst>
              <a:ext uri="{FF2B5EF4-FFF2-40B4-BE49-F238E27FC236}">
                <a16:creationId xmlns:a16="http://schemas.microsoft.com/office/drawing/2014/main" id="{FEB8AE93-A4C4-4DA0-A0D9-71568D5A8F34}"/>
              </a:ext>
            </a:extLst>
          </p:cNvPr>
          <p:cNvSpPr/>
          <p:nvPr/>
        </p:nvSpPr>
        <p:spPr>
          <a:xfrm>
            <a:off x="3147203" y="1144195"/>
            <a:ext cx="3786165" cy="669414"/>
          </a:xfrm>
          <a:prstGeom prst="rect">
            <a:avLst/>
          </a:prstGeom>
        </p:spPr>
        <p:txBody>
          <a:bodyPr wrap="none">
            <a:spAutoFit/>
          </a:bodyPr>
          <a:lstStyle/>
          <a:p>
            <a:pPr lvl="0" defTabSz="914400">
              <a:lnSpc>
                <a:spcPts val="4477"/>
              </a:lnSpc>
              <a:spcBef>
                <a:spcPct val="0"/>
              </a:spcBef>
              <a:spcAft>
                <a:spcPct val="0"/>
              </a:spcAft>
            </a:pPr>
            <a:r>
              <a:rPr lang="zh-CN" altLang="en-US" sz="4000" spc="12" dirty="0">
                <a:solidFill>
                  <a:srgbClr val="2F2F2F"/>
                </a:solidFill>
                <a:latin typeface="SimHei"/>
                <a:cs typeface="SimHei"/>
              </a:rPr>
              <a:t>分治的基本概念</a:t>
            </a:r>
            <a:endParaRPr lang="zh-CN" altLang="en-US" sz="4000" dirty="0">
              <a:solidFill>
                <a:srgbClr val="2F2F2F"/>
              </a:solidFill>
              <a:latin typeface="SimHei"/>
              <a:cs typeface="SimHei"/>
            </a:endParaRPr>
          </a:p>
        </p:txBody>
      </p:sp>
    </p:spTree>
    <p:extLst>
      <p:ext uri="{BB962C8B-B14F-4D97-AF65-F5344CB8AC3E}">
        <p14:creationId xmlns:p14="http://schemas.microsoft.com/office/powerpoint/2010/main" val="1802221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805B32-9AF6-480C-A6DC-BDECDE71AF26}"/>
              </a:ext>
            </a:extLst>
          </p:cNvPr>
          <p:cNvPicPr>
            <a:picLocks noChangeAspect="1"/>
          </p:cNvPicPr>
          <p:nvPr/>
        </p:nvPicPr>
        <p:blipFill>
          <a:blip r:embed="rId2"/>
          <a:stretch>
            <a:fillRect/>
          </a:stretch>
        </p:blipFill>
        <p:spPr>
          <a:xfrm>
            <a:off x="771525" y="166687"/>
            <a:ext cx="10648950" cy="6524625"/>
          </a:xfrm>
          <a:prstGeom prst="rect">
            <a:avLst/>
          </a:prstGeom>
        </p:spPr>
      </p:pic>
    </p:spTree>
    <p:extLst>
      <p:ext uri="{BB962C8B-B14F-4D97-AF65-F5344CB8AC3E}">
        <p14:creationId xmlns:p14="http://schemas.microsoft.com/office/powerpoint/2010/main" val="262045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三大科学思维</a:t>
            </a:r>
          </a:p>
        </p:txBody>
      </p:sp>
      <p:sp>
        <p:nvSpPr>
          <p:cNvPr id="3" name="内容占位符 2"/>
          <p:cNvSpPr>
            <a:spLocks noGrp="1"/>
          </p:cNvSpPr>
          <p:nvPr>
            <p:ph idx="1"/>
          </p:nvPr>
        </p:nvSpPr>
        <p:spPr/>
        <p:txBody>
          <a:bodyPr/>
          <a:lstStyle/>
          <a:p>
            <a:r>
              <a:rPr lang="zh-CN" altLang="en-US" dirty="0"/>
              <a:t>实证思维</a:t>
            </a:r>
            <a:r>
              <a:rPr lang="en-US" altLang="zh-CN" dirty="0"/>
              <a:t>:</a:t>
            </a:r>
            <a:r>
              <a:rPr lang="zh-CN" altLang="en-US" dirty="0"/>
              <a:t>实验与验证，物理</a:t>
            </a:r>
            <a:endParaRPr lang="en-US" altLang="zh-CN" dirty="0"/>
          </a:p>
          <a:p>
            <a:r>
              <a:rPr lang="zh-CN" altLang="en-US" dirty="0"/>
              <a:t>逻辑思维</a:t>
            </a:r>
            <a:endParaRPr lang="en-US" altLang="zh-CN" dirty="0"/>
          </a:p>
          <a:p>
            <a:r>
              <a:rPr lang="zh-CN" altLang="en-US" dirty="0"/>
              <a:t>计算思维</a:t>
            </a:r>
          </a:p>
        </p:txBody>
      </p:sp>
      <p:sp>
        <p:nvSpPr>
          <p:cNvPr id="4" name="日期占位符 3"/>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p:cNvSpPr>
            <a:spLocks noGrp="1"/>
          </p:cNvSpPr>
          <p:nvPr>
            <p:ph type="sldNum" sz="quarter" idx="12"/>
          </p:nvPr>
        </p:nvSpPr>
        <p:spPr/>
        <p:txBody>
          <a:bodyPr/>
          <a:lstStyle/>
          <a:p>
            <a:fld id="{7406AA6B-51D0-4508-BF0C-1C5E473C4B8C}" type="slidenum">
              <a:rPr lang="en-US" altLang="zh-CN" smtClean="0"/>
              <a:pPr/>
              <a:t>7</a:t>
            </a:fld>
            <a:endParaRPr lang="en-US" altLang="zh-CN"/>
          </a:p>
        </p:txBody>
      </p:sp>
      <p:pic>
        <p:nvPicPr>
          <p:cNvPr id="6" name="图片 5">
            <a:extLst>
              <a:ext uri="{FF2B5EF4-FFF2-40B4-BE49-F238E27FC236}">
                <a16:creationId xmlns:a16="http://schemas.microsoft.com/office/drawing/2014/main" id="{D4F5972D-0835-42D7-8B77-A4755D876A56}"/>
              </a:ext>
            </a:extLst>
          </p:cNvPr>
          <p:cNvPicPr>
            <a:picLocks noChangeAspect="1"/>
          </p:cNvPicPr>
          <p:nvPr/>
        </p:nvPicPr>
        <p:blipFill rotWithShape="1">
          <a:blip r:embed="rId2"/>
          <a:srcRect l="9395"/>
          <a:stretch/>
        </p:blipFill>
        <p:spPr>
          <a:xfrm>
            <a:off x="6705600" y="1017589"/>
            <a:ext cx="3878524" cy="5439747"/>
          </a:xfrm>
          <a:prstGeom prst="rect">
            <a:avLst/>
          </a:prstGeom>
        </p:spPr>
      </p:pic>
      <p:sp>
        <p:nvSpPr>
          <p:cNvPr id="7" name="矩形 6">
            <a:extLst>
              <a:ext uri="{FF2B5EF4-FFF2-40B4-BE49-F238E27FC236}">
                <a16:creationId xmlns:a16="http://schemas.microsoft.com/office/drawing/2014/main" id="{C6F025EC-38F2-4E54-A96B-BEBBBD859F61}"/>
              </a:ext>
            </a:extLst>
          </p:cNvPr>
          <p:cNvSpPr/>
          <p:nvPr/>
        </p:nvSpPr>
        <p:spPr>
          <a:xfrm>
            <a:off x="10145485" y="2295045"/>
            <a:ext cx="1171265" cy="3785652"/>
          </a:xfrm>
          <a:prstGeom prst="rect">
            <a:avLst/>
          </a:prstGeom>
        </p:spPr>
        <p:txBody>
          <a:bodyPr wrap="square">
            <a:spAutoFit/>
          </a:bodyPr>
          <a:lstStyle/>
          <a:p>
            <a:r>
              <a:rPr lang="zh-CN" altLang="en-US" dirty="0"/>
              <a:t>计算思维培养进行时</a:t>
            </a:r>
            <a:r>
              <a:rPr lang="en-US" altLang="zh-CN" dirty="0"/>
              <a:t>_</a:t>
            </a:r>
            <a:r>
              <a:rPr lang="zh-CN" altLang="en-US" dirty="0"/>
              <a:t>在</a:t>
            </a:r>
            <a:r>
              <a:rPr lang="en-US" altLang="zh-CN" dirty="0"/>
              <a:t>K_12</a:t>
            </a:r>
            <a:r>
              <a:rPr lang="zh-CN" altLang="en-US" dirty="0"/>
              <a:t>阶段的实践方法与评价</a:t>
            </a:r>
            <a:r>
              <a:rPr lang="en-US" altLang="zh-CN" dirty="0"/>
              <a:t>_</a:t>
            </a:r>
            <a:r>
              <a:rPr lang="zh-CN" altLang="en-US" dirty="0"/>
              <a:t>郁晓华</a:t>
            </a:r>
          </a:p>
        </p:txBody>
      </p:sp>
    </p:spTree>
    <p:extLst>
      <p:ext uri="{BB962C8B-B14F-4D97-AF65-F5344CB8AC3E}">
        <p14:creationId xmlns:p14="http://schemas.microsoft.com/office/powerpoint/2010/main" val="4218089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AF83C33-2332-4FB1-8CB0-FC124E0A2BA4}"/>
              </a:ext>
            </a:extLst>
          </p:cNvPr>
          <p:cNvSpPr/>
          <p:nvPr/>
        </p:nvSpPr>
        <p:spPr>
          <a:xfrm>
            <a:off x="951722" y="2440268"/>
            <a:ext cx="10235681" cy="1131079"/>
          </a:xfrm>
          <a:prstGeom prst="rect">
            <a:avLst/>
          </a:prstGeom>
        </p:spPr>
        <p:txBody>
          <a:bodyPr wrap="square">
            <a:spAutoFit/>
          </a:bodyPr>
          <a:lstStyle/>
          <a:p>
            <a:pPr lvl="0" defTabSz="914400">
              <a:lnSpc>
                <a:spcPts val="2681"/>
              </a:lnSpc>
              <a:spcBef>
                <a:spcPct val="0"/>
              </a:spcBef>
              <a:spcAft>
                <a:spcPct val="0"/>
              </a:spcAft>
            </a:pPr>
            <a:r>
              <a:rPr lang="zh-CN" altLang="en-US" dirty="0">
                <a:solidFill>
                  <a:srgbClr val="000000"/>
                </a:solidFill>
                <a:latin typeface="SimHei"/>
                <a:cs typeface="SimHei"/>
              </a:rPr>
              <a:t>有</a:t>
            </a:r>
            <a:r>
              <a:rPr lang="en-US" altLang="zh-CN" dirty="0">
                <a:solidFill>
                  <a:srgbClr val="000000"/>
                </a:solidFill>
                <a:latin typeface="RQJFHA+ArialMT"/>
                <a:cs typeface="RQJFHA+ArialMT"/>
              </a:rPr>
              <a:t>12</a:t>
            </a:r>
            <a:r>
              <a:rPr lang="zh-CN" altLang="en-US" dirty="0">
                <a:solidFill>
                  <a:srgbClr val="000000"/>
                </a:solidFill>
                <a:latin typeface="SimHei"/>
                <a:cs typeface="SimHei"/>
              </a:rPr>
              <a:t>枚一模一样的硬币，已知其中</a:t>
            </a:r>
            <a:r>
              <a:rPr lang="zh-CN" altLang="en-US" dirty="0">
                <a:solidFill>
                  <a:srgbClr val="C00000"/>
                </a:solidFill>
                <a:latin typeface="SimHei"/>
                <a:cs typeface="SimHei"/>
              </a:rPr>
              <a:t>只有一枚是假币</a:t>
            </a:r>
            <a:r>
              <a:rPr lang="zh-CN" altLang="en-US" dirty="0">
                <a:solidFill>
                  <a:srgbClr val="000000"/>
                </a:solidFill>
                <a:latin typeface="SimHei"/>
                <a:cs typeface="SimHei"/>
              </a:rPr>
              <a:t>，并且假币和真币的重量不一样（假设</a:t>
            </a:r>
            <a:r>
              <a:rPr lang="zh-CN" altLang="en-US" dirty="0">
                <a:solidFill>
                  <a:srgbClr val="C00000"/>
                </a:solidFill>
                <a:latin typeface="SimHei"/>
                <a:cs typeface="SimHei"/>
              </a:rPr>
              <a:t>已知假币比真币重量轻</a:t>
            </a:r>
            <a:r>
              <a:rPr lang="zh-CN" altLang="en-US" dirty="0">
                <a:solidFill>
                  <a:srgbClr val="000000"/>
                </a:solidFill>
                <a:latin typeface="SimHei"/>
                <a:cs typeface="SimHei"/>
              </a:rPr>
              <a:t>），问如何用一个天平把假币从这</a:t>
            </a:r>
            <a:r>
              <a:rPr lang="en-US" altLang="zh-CN" dirty="0">
                <a:solidFill>
                  <a:srgbClr val="000000"/>
                </a:solidFill>
                <a:latin typeface="RQJFHA+ArialMT"/>
                <a:cs typeface="RQJFHA+ArialMT"/>
              </a:rPr>
              <a:t>12</a:t>
            </a:r>
            <a:r>
              <a:rPr lang="zh-CN" altLang="en-US" dirty="0">
                <a:solidFill>
                  <a:srgbClr val="000000"/>
                </a:solidFill>
                <a:latin typeface="SimHei"/>
                <a:cs typeface="SimHei"/>
              </a:rPr>
              <a:t>枚硬币中找出来，要求只能称</a:t>
            </a:r>
            <a:r>
              <a:rPr lang="en-US" altLang="zh-CN" dirty="0">
                <a:solidFill>
                  <a:srgbClr val="000000"/>
                </a:solidFill>
                <a:latin typeface="RQJFHA+ArialMT"/>
                <a:cs typeface="RQJFHA+ArialMT"/>
              </a:rPr>
              <a:t>3</a:t>
            </a:r>
            <a:r>
              <a:rPr lang="zh-CN" altLang="en-US" dirty="0">
                <a:solidFill>
                  <a:srgbClr val="000000"/>
                </a:solidFill>
                <a:latin typeface="SimHei"/>
                <a:cs typeface="SimHei"/>
              </a:rPr>
              <a:t>次</a:t>
            </a:r>
            <a:r>
              <a:rPr lang="en-US" altLang="zh-CN" dirty="0">
                <a:solidFill>
                  <a:srgbClr val="000000"/>
                </a:solidFill>
                <a:latin typeface="SimHei"/>
                <a:cs typeface="SimHei"/>
              </a:rPr>
              <a:t>.</a:t>
            </a:r>
            <a:endParaRPr lang="zh-CN" altLang="en-US" dirty="0">
              <a:solidFill>
                <a:srgbClr val="000000"/>
              </a:solidFill>
              <a:latin typeface="SimHei"/>
              <a:cs typeface="SimHei"/>
            </a:endParaRPr>
          </a:p>
        </p:txBody>
      </p:sp>
      <p:sp>
        <p:nvSpPr>
          <p:cNvPr id="4" name="矩形 3">
            <a:extLst>
              <a:ext uri="{FF2B5EF4-FFF2-40B4-BE49-F238E27FC236}">
                <a16:creationId xmlns:a16="http://schemas.microsoft.com/office/drawing/2014/main" id="{1A8131FF-BB1A-431E-BB90-1EF58B3E4984}"/>
              </a:ext>
            </a:extLst>
          </p:cNvPr>
          <p:cNvSpPr/>
          <p:nvPr/>
        </p:nvSpPr>
        <p:spPr>
          <a:xfrm>
            <a:off x="3147203" y="1144195"/>
            <a:ext cx="5225790" cy="669414"/>
          </a:xfrm>
          <a:prstGeom prst="rect">
            <a:avLst/>
          </a:prstGeom>
        </p:spPr>
        <p:txBody>
          <a:bodyPr wrap="none">
            <a:spAutoFit/>
          </a:bodyPr>
          <a:lstStyle/>
          <a:p>
            <a:pPr lvl="0" defTabSz="914400">
              <a:lnSpc>
                <a:spcPts val="4477"/>
              </a:lnSpc>
              <a:spcBef>
                <a:spcPct val="0"/>
              </a:spcBef>
              <a:spcAft>
                <a:spcPct val="0"/>
              </a:spcAft>
            </a:pPr>
            <a:r>
              <a:rPr lang="zh-CN" altLang="en-US" sz="4000" spc="12" dirty="0">
                <a:solidFill>
                  <a:srgbClr val="2F2F2F"/>
                </a:solidFill>
                <a:latin typeface="SimHei"/>
                <a:cs typeface="SimHei"/>
              </a:rPr>
              <a:t>分治的实例</a:t>
            </a:r>
            <a:r>
              <a:rPr lang="en-US" altLang="zh-CN" sz="4000" dirty="0">
                <a:solidFill>
                  <a:srgbClr val="2F2F2F"/>
                </a:solidFill>
                <a:latin typeface="RQJFHA+ArialMT"/>
                <a:cs typeface="RQJFHA+ArialMT"/>
              </a:rPr>
              <a:t>——</a:t>
            </a:r>
            <a:r>
              <a:rPr lang="zh-CN" altLang="en-US" sz="4000" dirty="0">
                <a:solidFill>
                  <a:srgbClr val="2F2F2F"/>
                </a:solidFill>
                <a:latin typeface="SimHei"/>
                <a:cs typeface="SimHei"/>
              </a:rPr>
              <a:t>找假币</a:t>
            </a:r>
          </a:p>
        </p:txBody>
      </p:sp>
      <p:sp>
        <p:nvSpPr>
          <p:cNvPr id="5" name="矩形 4">
            <a:extLst>
              <a:ext uri="{FF2B5EF4-FFF2-40B4-BE49-F238E27FC236}">
                <a16:creationId xmlns:a16="http://schemas.microsoft.com/office/drawing/2014/main" id="{2424CA7F-05E2-4033-B450-71FB14E7CEA5}"/>
              </a:ext>
            </a:extLst>
          </p:cNvPr>
          <p:cNvSpPr/>
          <p:nvPr/>
        </p:nvSpPr>
        <p:spPr>
          <a:xfrm>
            <a:off x="1041918" y="3892526"/>
            <a:ext cx="9389706" cy="830997"/>
          </a:xfrm>
          <a:prstGeom prst="rect">
            <a:avLst/>
          </a:prstGeom>
        </p:spPr>
        <p:txBody>
          <a:bodyPr wrap="square">
            <a:spAutoFit/>
          </a:bodyPr>
          <a:lstStyle/>
          <a:p>
            <a:pPr marL="342900" indent="-342900">
              <a:buFont typeface="Wingdings" panose="05000000000000000000" pitchFamily="2" charset="2"/>
              <a:buChar char="Ø"/>
            </a:pPr>
            <a:r>
              <a:rPr lang="zh-CN" altLang="en-US" dirty="0"/>
              <a:t>最简单的可直接求解的找假币问题：只有</a:t>
            </a:r>
            <a:r>
              <a:rPr lang="en-US" altLang="zh-CN" dirty="0"/>
              <a:t>2</a:t>
            </a:r>
            <a:r>
              <a:rPr lang="zh-CN" altLang="en-US" dirty="0"/>
              <a:t>枚，称</a:t>
            </a:r>
            <a:r>
              <a:rPr lang="en-US" altLang="zh-CN" dirty="0"/>
              <a:t>1</a:t>
            </a:r>
            <a:r>
              <a:rPr lang="zh-CN" altLang="en-US" dirty="0"/>
              <a:t>次</a:t>
            </a:r>
          </a:p>
          <a:p>
            <a:pPr marL="342900" indent="-342900">
              <a:buFont typeface="Wingdings" panose="05000000000000000000" pitchFamily="2" charset="2"/>
              <a:buChar char="Ø"/>
            </a:pPr>
            <a:r>
              <a:rPr lang="zh-CN" altLang="en-US" dirty="0"/>
              <a:t>稍复杂一点的：只有</a:t>
            </a:r>
            <a:r>
              <a:rPr lang="en-US" altLang="zh-CN" dirty="0"/>
              <a:t>3</a:t>
            </a:r>
            <a:r>
              <a:rPr lang="zh-CN" altLang="en-US" dirty="0"/>
              <a:t>枚，需要称几次？</a:t>
            </a:r>
          </a:p>
        </p:txBody>
      </p:sp>
    </p:spTree>
    <p:extLst>
      <p:ext uri="{BB962C8B-B14F-4D97-AF65-F5344CB8AC3E}">
        <p14:creationId xmlns:p14="http://schemas.microsoft.com/office/powerpoint/2010/main" val="4064303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0FC4E27-FFDB-4C91-9493-76208DFFC38C}"/>
              </a:ext>
            </a:extLst>
          </p:cNvPr>
          <p:cNvSpPr txBox="1"/>
          <p:nvPr/>
        </p:nvSpPr>
        <p:spPr>
          <a:xfrm>
            <a:off x="1074409" y="2771273"/>
            <a:ext cx="10967912" cy="2484334"/>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a:lnSpc>
                <a:spcPct val="150000"/>
              </a:lnSpc>
              <a:spcBef>
                <a:spcPct val="0"/>
              </a:spcBef>
              <a:spcAft>
                <a:spcPct val="0"/>
              </a:spcAft>
            </a:pPr>
            <a:r>
              <a:rPr lang="zh-CN" altLang="en-US" sz="2800" spc="15" dirty="0">
                <a:solidFill>
                  <a:srgbClr val="0000FF"/>
                </a:solidFill>
                <a:latin typeface="仿宋" panose="02010609060101010101" pitchFamily="49" charset="-122"/>
                <a:ea typeface="仿宋" panose="02010609060101010101" pitchFamily="49" charset="-122"/>
                <a:cs typeface="SimHei"/>
              </a:rPr>
              <a:t>算法</a:t>
            </a:r>
            <a:r>
              <a:rPr lang="en-US" altLang="zh-CN" sz="2800" spc="15" dirty="0">
                <a:solidFill>
                  <a:srgbClr val="0000FF"/>
                </a:solidFill>
                <a:latin typeface="仿宋" panose="02010609060101010101" pitchFamily="49" charset="-122"/>
                <a:ea typeface="仿宋" panose="02010609060101010101" pitchFamily="49" charset="-122"/>
                <a:cs typeface="SimHei"/>
              </a:rPr>
              <a:t>1</a:t>
            </a:r>
            <a:r>
              <a:rPr lang="zh-CN" altLang="en-US" sz="2800" spc="15" dirty="0">
                <a:solidFill>
                  <a:srgbClr val="0000FF"/>
                </a:solidFill>
                <a:latin typeface="仿宋" panose="02010609060101010101" pitchFamily="49" charset="-122"/>
                <a:ea typeface="仿宋" panose="02010609060101010101" pitchFamily="49" charset="-122"/>
                <a:cs typeface="SimHei"/>
              </a:rPr>
              <a:t>：</a:t>
            </a:r>
            <a:endParaRPr lang="en-US" altLang="zh-CN" sz="2800" spc="15" dirty="0">
              <a:solidFill>
                <a:srgbClr val="0000FF"/>
              </a:solidFill>
              <a:latin typeface="仿宋" panose="02010609060101010101" pitchFamily="49" charset="-122"/>
              <a:ea typeface="仿宋" panose="02010609060101010101" pitchFamily="49" charset="-122"/>
              <a:cs typeface="SimHei"/>
            </a:endParaRPr>
          </a:p>
          <a:p>
            <a:pPr>
              <a:lnSpc>
                <a:spcPct val="150000"/>
              </a:lnSpc>
              <a:spcBef>
                <a:spcPct val="0"/>
              </a:spcBef>
              <a:spcAft>
                <a:spcPct val="0"/>
              </a:spcAft>
            </a:pPr>
            <a:r>
              <a:rPr sz="2800" spc="15" dirty="0">
                <a:solidFill>
                  <a:schemeClr val="bg2">
                    <a:lumMod val="10000"/>
                  </a:schemeClr>
                </a:solidFill>
                <a:latin typeface="仿宋" panose="02010609060101010101" pitchFamily="49" charset="-122"/>
                <a:ea typeface="仿宋" panose="02010609060101010101" pitchFamily="49" charset="-122"/>
                <a:cs typeface="SimHei"/>
              </a:rPr>
              <a:t>（</a:t>
            </a:r>
            <a:r>
              <a:rPr sz="2800" dirty="0">
                <a:solidFill>
                  <a:schemeClr val="bg2">
                    <a:lumMod val="10000"/>
                  </a:schemeClr>
                </a:solidFill>
                <a:latin typeface="仿宋" panose="02010609060101010101" pitchFamily="49" charset="-122"/>
                <a:ea typeface="仿宋" panose="02010609060101010101" pitchFamily="49" charset="-122"/>
                <a:cs typeface="TACIGL+TimesNewRomanPSMT"/>
              </a:rPr>
              <a:t>1</a:t>
            </a:r>
            <a:r>
              <a:rPr sz="2800" spc="15" dirty="0">
                <a:solidFill>
                  <a:schemeClr val="bg2">
                    <a:lumMod val="10000"/>
                  </a:schemeClr>
                </a:solidFill>
                <a:latin typeface="仿宋" panose="02010609060101010101" pitchFamily="49" charset="-122"/>
                <a:ea typeface="仿宋" panose="02010609060101010101" pitchFamily="49" charset="-122"/>
                <a:cs typeface="SimHei"/>
              </a:rPr>
              <a:t>）把</a:t>
            </a:r>
            <a:r>
              <a:rPr sz="2800" dirty="0">
                <a:solidFill>
                  <a:schemeClr val="bg2">
                    <a:lumMod val="10000"/>
                  </a:schemeClr>
                </a:solidFill>
                <a:latin typeface="仿宋" panose="02010609060101010101" pitchFamily="49" charset="-122"/>
                <a:ea typeface="仿宋" panose="02010609060101010101" pitchFamily="49" charset="-122"/>
                <a:cs typeface="TACIGL+TimesNewRomanPSMT"/>
              </a:rPr>
              <a:t>12</a:t>
            </a:r>
            <a:r>
              <a:rPr sz="2800" dirty="0">
                <a:solidFill>
                  <a:schemeClr val="bg2">
                    <a:lumMod val="10000"/>
                  </a:schemeClr>
                </a:solidFill>
                <a:latin typeface="仿宋" panose="02010609060101010101" pitchFamily="49" charset="-122"/>
                <a:ea typeface="仿宋" panose="02010609060101010101" pitchFamily="49" charset="-122"/>
                <a:cs typeface="SimHei"/>
              </a:rPr>
              <a:t>枚硬币分成两等份，每份</a:t>
            </a:r>
            <a:r>
              <a:rPr sz="2800" spc="-15" dirty="0">
                <a:solidFill>
                  <a:schemeClr val="bg2">
                    <a:lumMod val="10000"/>
                  </a:schemeClr>
                </a:solidFill>
                <a:latin typeface="仿宋" panose="02010609060101010101" pitchFamily="49" charset="-122"/>
                <a:ea typeface="仿宋" panose="02010609060101010101" pitchFamily="49" charset="-122"/>
                <a:cs typeface="TACIGL+TimesNewRomanPSMT"/>
              </a:rPr>
              <a:t>6</a:t>
            </a:r>
            <a:r>
              <a:rPr sz="2800" spc="15" dirty="0">
                <a:solidFill>
                  <a:schemeClr val="bg2">
                    <a:lumMod val="10000"/>
                  </a:schemeClr>
                </a:solidFill>
                <a:latin typeface="仿宋" panose="02010609060101010101" pitchFamily="49" charset="-122"/>
                <a:ea typeface="仿宋" panose="02010609060101010101" pitchFamily="49" charset="-122"/>
                <a:cs typeface="SimHei"/>
              </a:rPr>
              <a:t>枚；</a:t>
            </a:r>
            <a:endParaRPr lang="en-US" altLang="zh-CN" sz="2800" spc="15" dirty="0">
              <a:solidFill>
                <a:schemeClr val="bg2">
                  <a:lumMod val="10000"/>
                </a:schemeClr>
              </a:solidFill>
              <a:latin typeface="仿宋" panose="02010609060101010101" pitchFamily="49" charset="-122"/>
              <a:ea typeface="仿宋" panose="02010609060101010101" pitchFamily="49" charset="-122"/>
              <a:cs typeface="SimHei"/>
            </a:endParaRPr>
          </a:p>
          <a:p>
            <a:pPr>
              <a:lnSpc>
                <a:spcPct val="150000"/>
              </a:lnSpc>
              <a:spcBef>
                <a:spcPct val="0"/>
              </a:spcBef>
              <a:spcAft>
                <a:spcPct val="0"/>
              </a:spcAft>
            </a:pP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2</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）把有假币的那端的</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6</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枚硬币再分成两等份，每份</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3</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枚；</a:t>
            </a:r>
            <a:endParaRPr lang="en-US" altLang="zh-CN" sz="2800" spc="15" dirty="0">
              <a:solidFill>
                <a:schemeClr val="bg2">
                  <a:lumMod val="10000"/>
                </a:schemeClr>
              </a:solidFill>
              <a:latin typeface="仿宋" panose="02010609060101010101" pitchFamily="49" charset="-122"/>
              <a:ea typeface="仿宋" panose="02010609060101010101" pitchFamily="49" charset="-122"/>
              <a:cs typeface="SimHei"/>
            </a:endParaRPr>
          </a:p>
          <a:p>
            <a:pPr>
              <a:lnSpc>
                <a:spcPct val="150000"/>
              </a:lnSpc>
              <a:spcBef>
                <a:spcPct val="0"/>
              </a:spcBef>
              <a:spcAft>
                <a:spcPct val="0"/>
              </a:spcAft>
            </a:pP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3</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）在有假币的那一端的</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3</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枚硬币中任取</a:t>
            </a:r>
            <a:r>
              <a:rPr lang="en-US" altLang="zh-CN" sz="2800" spc="15" dirty="0">
                <a:solidFill>
                  <a:schemeClr val="bg2">
                    <a:lumMod val="10000"/>
                  </a:schemeClr>
                </a:solidFill>
                <a:latin typeface="仿宋" panose="02010609060101010101" pitchFamily="49" charset="-122"/>
                <a:ea typeface="仿宋" panose="02010609060101010101" pitchFamily="49" charset="-122"/>
                <a:cs typeface="SimHei"/>
              </a:rPr>
              <a:t>2</a:t>
            </a:r>
            <a:r>
              <a:rPr lang="zh-CN" altLang="en-US" sz="2800" spc="15" dirty="0">
                <a:solidFill>
                  <a:schemeClr val="bg2">
                    <a:lumMod val="10000"/>
                  </a:schemeClr>
                </a:solidFill>
                <a:latin typeface="仿宋" panose="02010609060101010101" pitchFamily="49" charset="-122"/>
                <a:ea typeface="仿宋" panose="02010609060101010101" pitchFamily="49" charset="-122"/>
                <a:cs typeface="SimHei"/>
              </a:rPr>
              <a:t>个去称重。</a:t>
            </a:r>
          </a:p>
        </p:txBody>
      </p:sp>
      <p:sp>
        <p:nvSpPr>
          <p:cNvPr id="3" name="矩形 2">
            <a:extLst>
              <a:ext uri="{FF2B5EF4-FFF2-40B4-BE49-F238E27FC236}">
                <a16:creationId xmlns:a16="http://schemas.microsoft.com/office/drawing/2014/main" id="{9A1BBAF4-B185-4B9A-83BE-F30DCC66FC1A}"/>
              </a:ext>
            </a:extLst>
          </p:cNvPr>
          <p:cNvSpPr/>
          <p:nvPr/>
        </p:nvSpPr>
        <p:spPr>
          <a:xfrm>
            <a:off x="3147203" y="1144195"/>
            <a:ext cx="5225790" cy="669414"/>
          </a:xfrm>
          <a:prstGeom prst="rect">
            <a:avLst/>
          </a:prstGeom>
        </p:spPr>
        <p:txBody>
          <a:bodyPr wrap="none">
            <a:spAutoFit/>
          </a:bodyPr>
          <a:lstStyle/>
          <a:p>
            <a:pPr lvl="0" defTabSz="914400">
              <a:lnSpc>
                <a:spcPts val="4477"/>
              </a:lnSpc>
              <a:spcBef>
                <a:spcPct val="0"/>
              </a:spcBef>
              <a:spcAft>
                <a:spcPct val="0"/>
              </a:spcAft>
            </a:pPr>
            <a:r>
              <a:rPr lang="zh-CN" altLang="en-US" sz="4000" spc="12" dirty="0">
                <a:solidFill>
                  <a:srgbClr val="2F2F2F"/>
                </a:solidFill>
                <a:latin typeface="SimHei"/>
                <a:cs typeface="SimHei"/>
              </a:rPr>
              <a:t>分治的实例</a:t>
            </a:r>
            <a:r>
              <a:rPr lang="en-US" altLang="zh-CN" sz="4000" dirty="0">
                <a:solidFill>
                  <a:srgbClr val="2F2F2F"/>
                </a:solidFill>
                <a:latin typeface="RQJFHA+ArialMT"/>
                <a:cs typeface="RQJFHA+ArialMT"/>
              </a:rPr>
              <a:t>——</a:t>
            </a:r>
            <a:r>
              <a:rPr lang="zh-CN" altLang="en-US" sz="4000" dirty="0">
                <a:solidFill>
                  <a:srgbClr val="2F2F2F"/>
                </a:solidFill>
                <a:latin typeface="SimHei"/>
                <a:cs typeface="SimHei"/>
              </a:rPr>
              <a:t>找假币</a:t>
            </a:r>
          </a:p>
        </p:txBody>
      </p:sp>
    </p:spTree>
    <p:extLst>
      <p:ext uri="{BB962C8B-B14F-4D97-AF65-F5344CB8AC3E}">
        <p14:creationId xmlns:p14="http://schemas.microsoft.com/office/powerpoint/2010/main" val="454477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7B3E99-3B9F-41EA-80D2-E9B2A88C8C99}"/>
              </a:ext>
            </a:extLst>
          </p:cNvPr>
          <p:cNvSpPr/>
          <p:nvPr/>
        </p:nvSpPr>
        <p:spPr>
          <a:xfrm>
            <a:off x="717263" y="3090092"/>
            <a:ext cx="6647974" cy="637675"/>
          </a:xfrm>
          <a:prstGeom prst="rect">
            <a:avLst/>
          </a:prstGeom>
        </p:spPr>
        <p:txBody>
          <a:bodyPr wrap="none">
            <a:spAutoFit/>
          </a:bodyPr>
          <a:lstStyle/>
          <a:p>
            <a:pPr>
              <a:lnSpc>
                <a:spcPct val="150000"/>
              </a:lnSpc>
            </a:pP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）把</a:t>
            </a:r>
            <a:r>
              <a:rPr lang="en-US" altLang="zh-CN" sz="2800" dirty="0">
                <a:latin typeface="仿宋" panose="02010609060101010101" pitchFamily="49" charset="-122"/>
                <a:ea typeface="仿宋" panose="02010609060101010101" pitchFamily="49" charset="-122"/>
              </a:rPr>
              <a:t>12</a:t>
            </a:r>
            <a:r>
              <a:rPr lang="zh-CN" altLang="en-US" sz="2800" dirty="0">
                <a:latin typeface="仿宋" panose="02010609060101010101" pitchFamily="49" charset="-122"/>
                <a:ea typeface="仿宋" panose="02010609060101010101" pitchFamily="49" charset="-122"/>
              </a:rPr>
              <a:t>枚硬币分成三等份，每份</a:t>
            </a:r>
            <a:r>
              <a:rPr lang="en-US" altLang="zh-CN" sz="2800" dirty="0">
                <a:latin typeface="仿宋" panose="02010609060101010101" pitchFamily="49" charset="-122"/>
                <a:ea typeface="仿宋" panose="02010609060101010101" pitchFamily="49" charset="-122"/>
              </a:rPr>
              <a:t>4</a:t>
            </a:r>
            <a:r>
              <a:rPr lang="zh-CN" altLang="en-US" sz="2800" dirty="0">
                <a:latin typeface="仿宋" panose="02010609060101010101" pitchFamily="49" charset="-122"/>
                <a:ea typeface="仿宋" panose="02010609060101010101" pitchFamily="49" charset="-122"/>
              </a:rPr>
              <a:t>枚；</a:t>
            </a:r>
          </a:p>
        </p:txBody>
      </p:sp>
      <p:sp>
        <p:nvSpPr>
          <p:cNvPr id="3" name="矩形 2">
            <a:extLst>
              <a:ext uri="{FF2B5EF4-FFF2-40B4-BE49-F238E27FC236}">
                <a16:creationId xmlns:a16="http://schemas.microsoft.com/office/drawing/2014/main" id="{3A54BBCD-B405-4D34-BB42-2C641B8648D4}"/>
              </a:ext>
            </a:extLst>
          </p:cNvPr>
          <p:cNvSpPr/>
          <p:nvPr/>
        </p:nvSpPr>
        <p:spPr>
          <a:xfrm>
            <a:off x="717263" y="3749847"/>
            <a:ext cx="11320753" cy="637675"/>
          </a:xfrm>
          <a:prstGeom prst="rect">
            <a:avLst/>
          </a:prstGeom>
        </p:spPr>
        <p:txBody>
          <a:bodyPr wrap="square">
            <a:spAutoFit/>
          </a:bodyPr>
          <a:lstStyle/>
          <a:p>
            <a:pPr>
              <a:lnSpc>
                <a:spcPct val="150000"/>
              </a:lnSpc>
            </a:pP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）在有假币的那一端的</a:t>
            </a:r>
            <a:r>
              <a:rPr lang="en-US" altLang="zh-CN" sz="2800" dirty="0">
                <a:latin typeface="仿宋" panose="02010609060101010101" pitchFamily="49" charset="-122"/>
                <a:ea typeface="仿宋" panose="02010609060101010101" pitchFamily="49" charset="-122"/>
              </a:rPr>
              <a:t>4</a:t>
            </a:r>
            <a:r>
              <a:rPr lang="zh-CN" altLang="en-US" sz="2800" dirty="0">
                <a:latin typeface="仿宋" panose="02010609060101010101" pitchFamily="49" charset="-122"/>
                <a:ea typeface="仿宋" panose="02010609060101010101" pitchFamily="49" charset="-122"/>
              </a:rPr>
              <a:t>枚硬币中，任取两枚放到天平两端去称重；</a:t>
            </a:r>
          </a:p>
        </p:txBody>
      </p:sp>
      <p:sp>
        <p:nvSpPr>
          <p:cNvPr id="4" name="矩形 3">
            <a:extLst>
              <a:ext uri="{FF2B5EF4-FFF2-40B4-BE49-F238E27FC236}">
                <a16:creationId xmlns:a16="http://schemas.microsoft.com/office/drawing/2014/main" id="{1BC6FB7E-B5CC-4738-8F00-6A9EBCD9B587}"/>
              </a:ext>
            </a:extLst>
          </p:cNvPr>
          <p:cNvSpPr/>
          <p:nvPr/>
        </p:nvSpPr>
        <p:spPr>
          <a:xfrm>
            <a:off x="717263" y="4562803"/>
            <a:ext cx="11573847" cy="637675"/>
          </a:xfrm>
          <a:prstGeom prst="rect">
            <a:avLst/>
          </a:prstGeom>
        </p:spPr>
        <p:txBody>
          <a:bodyPr wrap="square">
            <a:spAutoFit/>
          </a:bodyPr>
          <a:lstStyle/>
          <a:p>
            <a:pPr>
              <a:lnSpc>
                <a:spcPct val="150000"/>
              </a:lnSpc>
            </a:pP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3</a:t>
            </a:r>
            <a:r>
              <a:rPr lang="zh-CN" altLang="en-US" sz="2800" dirty="0">
                <a:latin typeface="仿宋" panose="02010609060101010101" pitchFamily="49" charset="-122"/>
                <a:ea typeface="仿宋" panose="02010609060101010101" pitchFamily="49" charset="-122"/>
              </a:rPr>
              <a:t>）若假币在余下的那两枚中，则把这两枚硬币放到天平两端去称重。</a:t>
            </a:r>
          </a:p>
        </p:txBody>
      </p:sp>
      <p:sp>
        <p:nvSpPr>
          <p:cNvPr id="5" name="矩形 4">
            <a:extLst>
              <a:ext uri="{FF2B5EF4-FFF2-40B4-BE49-F238E27FC236}">
                <a16:creationId xmlns:a16="http://schemas.microsoft.com/office/drawing/2014/main" id="{767DDB2D-A9BB-4BD0-9982-19FE86273E2F}"/>
              </a:ext>
            </a:extLst>
          </p:cNvPr>
          <p:cNvSpPr/>
          <p:nvPr/>
        </p:nvSpPr>
        <p:spPr>
          <a:xfrm>
            <a:off x="3147203" y="1144195"/>
            <a:ext cx="5225790" cy="669414"/>
          </a:xfrm>
          <a:prstGeom prst="rect">
            <a:avLst/>
          </a:prstGeom>
        </p:spPr>
        <p:txBody>
          <a:bodyPr wrap="none">
            <a:spAutoFit/>
          </a:bodyPr>
          <a:lstStyle/>
          <a:p>
            <a:pPr lvl="0" defTabSz="914400">
              <a:lnSpc>
                <a:spcPts val="4477"/>
              </a:lnSpc>
              <a:spcBef>
                <a:spcPct val="0"/>
              </a:spcBef>
              <a:spcAft>
                <a:spcPct val="0"/>
              </a:spcAft>
            </a:pPr>
            <a:r>
              <a:rPr lang="zh-CN" altLang="en-US" sz="4000" spc="12" dirty="0">
                <a:solidFill>
                  <a:srgbClr val="2F2F2F"/>
                </a:solidFill>
                <a:latin typeface="SimHei"/>
                <a:cs typeface="SimHei"/>
              </a:rPr>
              <a:t>分治的实例</a:t>
            </a:r>
            <a:r>
              <a:rPr lang="en-US" altLang="zh-CN" sz="4000" dirty="0">
                <a:solidFill>
                  <a:srgbClr val="2F2F2F"/>
                </a:solidFill>
                <a:latin typeface="RQJFHA+ArialMT"/>
                <a:cs typeface="RQJFHA+ArialMT"/>
              </a:rPr>
              <a:t>——</a:t>
            </a:r>
            <a:r>
              <a:rPr lang="zh-CN" altLang="en-US" sz="4000" dirty="0">
                <a:solidFill>
                  <a:srgbClr val="2F2F2F"/>
                </a:solidFill>
                <a:latin typeface="SimHei"/>
                <a:cs typeface="SimHei"/>
              </a:rPr>
              <a:t>找假币</a:t>
            </a:r>
          </a:p>
        </p:txBody>
      </p:sp>
      <p:sp>
        <p:nvSpPr>
          <p:cNvPr id="6" name="矩形 5">
            <a:extLst>
              <a:ext uri="{FF2B5EF4-FFF2-40B4-BE49-F238E27FC236}">
                <a16:creationId xmlns:a16="http://schemas.microsoft.com/office/drawing/2014/main" id="{CB9B6007-62F5-45AE-9677-15AA815BA610}"/>
              </a:ext>
            </a:extLst>
          </p:cNvPr>
          <p:cNvSpPr/>
          <p:nvPr/>
        </p:nvSpPr>
        <p:spPr>
          <a:xfrm>
            <a:off x="799442" y="2364776"/>
            <a:ext cx="1449115" cy="637675"/>
          </a:xfrm>
          <a:prstGeom prst="rect">
            <a:avLst/>
          </a:prstGeom>
        </p:spPr>
        <p:txBody>
          <a:bodyPr wrap="none">
            <a:spAutoFit/>
          </a:bodyPr>
          <a:lstStyle/>
          <a:p>
            <a:pPr lvl="0">
              <a:lnSpc>
                <a:spcPct val="150000"/>
              </a:lnSpc>
              <a:spcBef>
                <a:spcPct val="0"/>
              </a:spcBef>
              <a:spcAft>
                <a:spcPct val="0"/>
              </a:spcAft>
            </a:pPr>
            <a:r>
              <a:rPr lang="zh-CN" altLang="en-US" sz="2800" spc="15" dirty="0">
                <a:solidFill>
                  <a:srgbClr val="0000FF"/>
                </a:solidFill>
                <a:latin typeface="仿宋" panose="02010609060101010101" pitchFamily="49" charset="-122"/>
                <a:ea typeface="仿宋" panose="02010609060101010101" pitchFamily="49" charset="-122"/>
                <a:cs typeface="SimHei"/>
              </a:rPr>
              <a:t>算法</a:t>
            </a:r>
            <a:r>
              <a:rPr lang="en-US" altLang="zh-CN" sz="2800" spc="15" dirty="0">
                <a:solidFill>
                  <a:srgbClr val="0000FF"/>
                </a:solidFill>
                <a:latin typeface="仿宋" panose="02010609060101010101" pitchFamily="49" charset="-122"/>
                <a:ea typeface="仿宋" panose="02010609060101010101" pitchFamily="49" charset="-122"/>
                <a:cs typeface="SimHei"/>
              </a:rPr>
              <a:t>2</a:t>
            </a:r>
            <a:r>
              <a:rPr lang="zh-CN" altLang="en-US" sz="2800" spc="15" dirty="0">
                <a:solidFill>
                  <a:srgbClr val="0000FF"/>
                </a:solidFill>
                <a:latin typeface="仿宋" panose="02010609060101010101" pitchFamily="49" charset="-122"/>
                <a:ea typeface="仿宋" panose="02010609060101010101" pitchFamily="49" charset="-122"/>
                <a:cs typeface="SimHei"/>
              </a:rPr>
              <a:t>：</a:t>
            </a:r>
            <a:endParaRPr lang="en-US" altLang="zh-CN" sz="2800" spc="15" dirty="0">
              <a:solidFill>
                <a:srgbClr val="0000FF"/>
              </a:solidFill>
              <a:latin typeface="仿宋" panose="02010609060101010101" pitchFamily="49" charset="-122"/>
              <a:ea typeface="仿宋" panose="02010609060101010101" pitchFamily="49" charset="-122"/>
              <a:cs typeface="SimHei"/>
            </a:endParaRPr>
          </a:p>
        </p:txBody>
      </p:sp>
    </p:spTree>
    <p:extLst>
      <p:ext uri="{BB962C8B-B14F-4D97-AF65-F5344CB8AC3E}">
        <p14:creationId xmlns:p14="http://schemas.microsoft.com/office/powerpoint/2010/main" val="2192824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E4B9CB-DABF-4793-9A92-FF20CA5C77C8}"/>
              </a:ext>
            </a:extLst>
          </p:cNvPr>
          <p:cNvPicPr>
            <a:picLocks noChangeAspect="1"/>
          </p:cNvPicPr>
          <p:nvPr/>
        </p:nvPicPr>
        <p:blipFill>
          <a:blip r:embed="rId2"/>
          <a:stretch>
            <a:fillRect/>
          </a:stretch>
        </p:blipFill>
        <p:spPr>
          <a:xfrm>
            <a:off x="814387" y="623887"/>
            <a:ext cx="10563225" cy="5610225"/>
          </a:xfrm>
          <a:prstGeom prst="rect">
            <a:avLst/>
          </a:prstGeom>
        </p:spPr>
      </p:pic>
    </p:spTree>
    <p:extLst>
      <p:ext uri="{BB962C8B-B14F-4D97-AF65-F5344CB8AC3E}">
        <p14:creationId xmlns:p14="http://schemas.microsoft.com/office/powerpoint/2010/main" val="3555258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AAE100-4DA9-4C33-9F4C-B6CE58F35ED7}"/>
              </a:ext>
            </a:extLst>
          </p:cNvPr>
          <p:cNvPicPr>
            <a:picLocks noChangeAspect="1"/>
          </p:cNvPicPr>
          <p:nvPr/>
        </p:nvPicPr>
        <p:blipFill>
          <a:blip r:embed="rId2"/>
          <a:stretch>
            <a:fillRect/>
          </a:stretch>
        </p:blipFill>
        <p:spPr>
          <a:xfrm>
            <a:off x="2285999" y="4212613"/>
            <a:ext cx="8132989" cy="2412616"/>
          </a:xfrm>
          <a:prstGeom prst="rect">
            <a:avLst/>
          </a:prstGeom>
        </p:spPr>
      </p:pic>
      <p:sp>
        <p:nvSpPr>
          <p:cNvPr id="3" name="矩形 2">
            <a:extLst>
              <a:ext uri="{FF2B5EF4-FFF2-40B4-BE49-F238E27FC236}">
                <a16:creationId xmlns:a16="http://schemas.microsoft.com/office/drawing/2014/main" id="{0AD2E0E9-8E57-4250-A8CF-AA1C25636578}"/>
              </a:ext>
            </a:extLst>
          </p:cNvPr>
          <p:cNvSpPr/>
          <p:nvPr/>
        </p:nvSpPr>
        <p:spPr>
          <a:xfrm>
            <a:off x="3147203" y="1144195"/>
            <a:ext cx="5945346" cy="669414"/>
          </a:xfrm>
          <a:prstGeom prst="rect">
            <a:avLst/>
          </a:prstGeom>
        </p:spPr>
        <p:txBody>
          <a:bodyPr wrap="none">
            <a:spAutoFit/>
          </a:bodyPr>
          <a:lstStyle/>
          <a:p>
            <a:pPr lvl="0" defTabSz="914400">
              <a:lnSpc>
                <a:spcPts val="4477"/>
              </a:lnSpc>
              <a:spcBef>
                <a:spcPct val="0"/>
              </a:spcBef>
              <a:spcAft>
                <a:spcPct val="0"/>
              </a:spcAft>
            </a:pPr>
            <a:r>
              <a:rPr lang="zh-CN" altLang="en-US" sz="4000" spc="12" dirty="0">
                <a:solidFill>
                  <a:srgbClr val="2F2F2F"/>
                </a:solidFill>
                <a:latin typeface="SimHei"/>
                <a:cs typeface="SimHei"/>
              </a:rPr>
              <a:t>分治的实例</a:t>
            </a:r>
            <a:r>
              <a:rPr lang="en-US" altLang="zh-CN" sz="4000" dirty="0">
                <a:solidFill>
                  <a:srgbClr val="2F2F2F"/>
                </a:solidFill>
                <a:latin typeface="RQJFHA+ArialMT"/>
                <a:cs typeface="RQJFHA+ArialMT"/>
              </a:rPr>
              <a:t>——</a:t>
            </a:r>
            <a:r>
              <a:rPr lang="zh-CN" altLang="en-US" sz="4000" dirty="0">
                <a:solidFill>
                  <a:srgbClr val="2F2F2F"/>
                </a:solidFill>
                <a:latin typeface="RQJFHA+ArialMT"/>
                <a:cs typeface="RQJFHA+ArialMT"/>
              </a:rPr>
              <a:t>归并排序</a:t>
            </a:r>
            <a:endParaRPr lang="zh-CN" altLang="en-US" sz="4000" dirty="0">
              <a:solidFill>
                <a:srgbClr val="2F2F2F"/>
              </a:solidFill>
              <a:latin typeface="SimHei"/>
              <a:cs typeface="SimHei"/>
            </a:endParaRPr>
          </a:p>
        </p:txBody>
      </p:sp>
      <p:sp>
        <p:nvSpPr>
          <p:cNvPr id="5" name="矩形 4">
            <a:extLst>
              <a:ext uri="{FF2B5EF4-FFF2-40B4-BE49-F238E27FC236}">
                <a16:creationId xmlns:a16="http://schemas.microsoft.com/office/drawing/2014/main" id="{6410F81F-BF44-4B17-B315-7F8915DF7AD7}"/>
              </a:ext>
            </a:extLst>
          </p:cNvPr>
          <p:cNvSpPr/>
          <p:nvPr/>
        </p:nvSpPr>
        <p:spPr>
          <a:xfrm>
            <a:off x="584491" y="1967511"/>
            <a:ext cx="11070770" cy="2245102"/>
          </a:xfrm>
          <a:prstGeom prst="rect">
            <a:avLst/>
          </a:prstGeom>
        </p:spPr>
        <p:txBody>
          <a:bodyPr wrap="square">
            <a:spAutoFit/>
          </a:bodyPr>
          <a:lstStyle/>
          <a:p>
            <a:pPr>
              <a:lnSpc>
                <a:spcPct val="150000"/>
              </a:lnSpc>
            </a:pPr>
            <a:r>
              <a:rPr lang="zh-CN" altLang="en-US" dirty="0"/>
              <a:t>     归并排序（</a:t>
            </a:r>
            <a:r>
              <a:rPr lang="en-US" altLang="zh-CN" dirty="0"/>
              <a:t>MERGE-SORT</a:t>
            </a:r>
            <a:r>
              <a:rPr lang="zh-CN" altLang="en-US" dirty="0"/>
              <a:t>）是利用</a:t>
            </a:r>
            <a:r>
              <a:rPr lang="zh-CN" altLang="en-US" dirty="0">
                <a:solidFill>
                  <a:srgbClr val="FF0000"/>
                </a:solidFill>
              </a:rPr>
              <a:t>归并</a:t>
            </a:r>
            <a:r>
              <a:rPr lang="zh-CN" altLang="en-US" dirty="0"/>
              <a:t>的思想实现的排序方法，该算法采用经典的分治（</a:t>
            </a:r>
            <a:r>
              <a:rPr lang="en-US" altLang="zh-CN" dirty="0"/>
              <a:t>divide-and-conquer</a:t>
            </a:r>
            <a:r>
              <a:rPr lang="zh-CN" altLang="en-US" dirty="0"/>
              <a:t>）策略（分治法将问题</a:t>
            </a:r>
            <a:r>
              <a:rPr lang="zh-CN" altLang="en-US" dirty="0">
                <a:solidFill>
                  <a:srgbClr val="FF0000"/>
                </a:solidFill>
              </a:rPr>
              <a:t>分</a:t>
            </a:r>
            <a:r>
              <a:rPr lang="en-US" altLang="zh-CN" dirty="0">
                <a:solidFill>
                  <a:srgbClr val="FF0000"/>
                </a:solidFill>
              </a:rPr>
              <a:t>(divide)</a:t>
            </a:r>
            <a:r>
              <a:rPr lang="zh-CN" altLang="en-US" dirty="0"/>
              <a:t>成一些小的问题然后递归求解，而</a:t>
            </a:r>
            <a:r>
              <a:rPr lang="zh-CN" altLang="en-US" dirty="0">
                <a:solidFill>
                  <a:srgbClr val="FF0000"/>
                </a:solidFill>
              </a:rPr>
              <a:t>治</a:t>
            </a:r>
            <a:r>
              <a:rPr lang="en-US" altLang="zh-CN" dirty="0">
                <a:solidFill>
                  <a:srgbClr val="FF0000"/>
                </a:solidFill>
              </a:rPr>
              <a:t>(conquer)</a:t>
            </a:r>
            <a:r>
              <a:rPr lang="zh-CN" altLang="en-US" dirty="0"/>
              <a:t>的阶段则将分的阶段得到的各答案</a:t>
            </a:r>
            <a:r>
              <a:rPr lang="en-US" altLang="zh-CN" dirty="0"/>
              <a:t>"</a:t>
            </a:r>
            <a:r>
              <a:rPr lang="zh-CN" altLang="en-US" dirty="0"/>
              <a:t>修补</a:t>
            </a:r>
            <a:r>
              <a:rPr lang="en-US" altLang="zh-CN" dirty="0"/>
              <a:t>"</a:t>
            </a:r>
            <a:r>
              <a:rPr lang="zh-CN" altLang="en-US" dirty="0"/>
              <a:t>在一起，即分而治之</a:t>
            </a:r>
            <a:r>
              <a:rPr lang="en-US" altLang="zh-CN" dirty="0"/>
              <a:t>)</a:t>
            </a:r>
            <a:r>
              <a:rPr lang="zh-CN" altLang="en-US" dirty="0"/>
              <a:t>。</a:t>
            </a:r>
          </a:p>
        </p:txBody>
      </p:sp>
      <p:sp>
        <p:nvSpPr>
          <p:cNvPr id="4" name="文本框 3">
            <a:extLst>
              <a:ext uri="{FF2B5EF4-FFF2-40B4-BE49-F238E27FC236}">
                <a16:creationId xmlns:a16="http://schemas.microsoft.com/office/drawing/2014/main" id="{F975B31C-417A-443A-8956-286A51FEBF22}"/>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3047165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9AEC1A-5AE1-4677-A1AF-74217C71FCFD}"/>
              </a:ext>
            </a:extLst>
          </p:cNvPr>
          <p:cNvPicPr>
            <a:picLocks noChangeAspect="1"/>
          </p:cNvPicPr>
          <p:nvPr/>
        </p:nvPicPr>
        <p:blipFill>
          <a:blip r:embed="rId2"/>
          <a:stretch>
            <a:fillRect/>
          </a:stretch>
        </p:blipFill>
        <p:spPr>
          <a:xfrm>
            <a:off x="1071562" y="1004887"/>
            <a:ext cx="10048875" cy="4848225"/>
          </a:xfrm>
          <a:prstGeom prst="rect">
            <a:avLst/>
          </a:prstGeom>
        </p:spPr>
      </p:pic>
      <p:sp>
        <p:nvSpPr>
          <p:cNvPr id="3" name="文本框 2">
            <a:extLst>
              <a:ext uri="{FF2B5EF4-FFF2-40B4-BE49-F238E27FC236}">
                <a16:creationId xmlns:a16="http://schemas.microsoft.com/office/drawing/2014/main" id="{C5AB73B1-2316-4D88-AA33-46827D57B585}"/>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863841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4F45FD-8BFF-4588-89ED-D27357AB593F}"/>
              </a:ext>
            </a:extLst>
          </p:cNvPr>
          <p:cNvPicPr>
            <a:picLocks noChangeAspect="1"/>
          </p:cNvPicPr>
          <p:nvPr/>
        </p:nvPicPr>
        <p:blipFill>
          <a:blip r:embed="rId2"/>
          <a:stretch>
            <a:fillRect/>
          </a:stretch>
        </p:blipFill>
        <p:spPr>
          <a:xfrm>
            <a:off x="1090612" y="809625"/>
            <a:ext cx="10010775" cy="5238750"/>
          </a:xfrm>
          <a:prstGeom prst="rect">
            <a:avLst/>
          </a:prstGeom>
        </p:spPr>
      </p:pic>
      <p:sp>
        <p:nvSpPr>
          <p:cNvPr id="3" name="矩形 2">
            <a:extLst>
              <a:ext uri="{FF2B5EF4-FFF2-40B4-BE49-F238E27FC236}">
                <a16:creationId xmlns:a16="http://schemas.microsoft.com/office/drawing/2014/main" id="{10466590-AC41-4649-8BF3-195265E7ABED}"/>
              </a:ext>
            </a:extLst>
          </p:cNvPr>
          <p:cNvSpPr/>
          <p:nvPr/>
        </p:nvSpPr>
        <p:spPr>
          <a:xfrm>
            <a:off x="1555102" y="6027003"/>
            <a:ext cx="9753600" cy="830997"/>
          </a:xfrm>
          <a:prstGeom prst="rect">
            <a:avLst/>
          </a:prstGeom>
        </p:spPr>
        <p:txBody>
          <a:bodyPr wrap="square">
            <a:spAutoFit/>
          </a:bodyPr>
          <a:lstStyle/>
          <a:p>
            <a:r>
              <a:rPr lang="zh-CN" altLang="en-US" dirty="0"/>
              <a:t>将相邻两个有序数列合并成一个新的有序数列：</a:t>
            </a:r>
          </a:p>
          <a:p>
            <a:r>
              <a:rPr lang="zh-CN" altLang="en-US" dirty="0"/>
              <a:t>总是取两个剩余序列中排在前面的最小数放到合并后的序列中</a:t>
            </a:r>
          </a:p>
        </p:txBody>
      </p:sp>
      <p:sp>
        <p:nvSpPr>
          <p:cNvPr id="4" name="文本框 3">
            <a:extLst>
              <a:ext uri="{FF2B5EF4-FFF2-40B4-BE49-F238E27FC236}">
                <a16:creationId xmlns:a16="http://schemas.microsoft.com/office/drawing/2014/main" id="{74DF026E-066D-451C-850F-839CC8C225DB}"/>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3153662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75687BF-E469-415E-9983-FDFFD17ACB6E}"/>
              </a:ext>
            </a:extLst>
          </p:cNvPr>
          <p:cNvPicPr>
            <a:picLocks noChangeAspect="1"/>
          </p:cNvPicPr>
          <p:nvPr/>
        </p:nvPicPr>
        <p:blipFill>
          <a:blip r:embed="rId2"/>
          <a:stretch>
            <a:fillRect/>
          </a:stretch>
        </p:blipFill>
        <p:spPr>
          <a:xfrm>
            <a:off x="1349125" y="367393"/>
            <a:ext cx="8954907" cy="6858000"/>
          </a:xfrm>
          <a:prstGeom prst="rect">
            <a:avLst/>
          </a:prstGeom>
        </p:spPr>
      </p:pic>
      <p:sp>
        <p:nvSpPr>
          <p:cNvPr id="3" name="文本框 2">
            <a:extLst>
              <a:ext uri="{FF2B5EF4-FFF2-40B4-BE49-F238E27FC236}">
                <a16:creationId xmlns:a16="http://schemas.microsoft.com/office/drawing/2014/main" id="{E47FEE94-73ED-4239-A441-8D0B12E2BED7}"/>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2299805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E65FFD-483F-458E-96AD-3D85076A1F49}"/>
              </a:ext>
            </a:extLst>
          </p:cNvPr>
          <p:cNvPicPr>
            <a:picLocks noChangeAspect="1"/>
          </p:cNvPicPr>
          <p:nvPr/>
        </p:nvPicPr>
        <p:blipFill>
          <a:blip r:embed="rId2"/>
          <a:stretch>
            <a:fillRect/>
          </a:stretch>
        </p:blipFill>
        <p:spPr>
          <a:xfrm>
            <a:off x="1938992" y="71183"/>
            <a:ext cx="7749358" cy="6858000"/>
          </a:xfrm>
          <a:prstGeom prst="rect">
            <a:avLst/>
          </a:prstGeom>
        </p:spPr>
      </p:pic>
      <p:sp>
        <p:nvSpPr>
          <p:cNvPr id="5" name="矩形 4">
            <a:extLst>
              <a:ext uri="{FF2B5EF4-FFF2-40B4-BE49-F238E27FC236}">
                <a16:creationId xmlns:a16="http://schemas.microsoft.com/office/drawing/2014/main" id="{5DAF3E92-E16E-4E1E-B5A3-20A6B3304316}"/>
              </a:ext>
            </a:extLst>
          </p:cNvPr>
          <p:cNvSpPr/>
          <p:nvPr/>
        </p:nvSpPr>
        <p:spPr>
          <a:xfrm>
            <a:off x="149678" y="2299854"/>
            <a:ext cx="1153478" cy="1200329"/>
          </a:xfrm>
          <a:prstGeom prst="rect">
            <a:avLst/>
          </a:prstGeom>
        </p:spPr>
        <p:txBody>
          <a:bodyPr wrap="square">
            <a:spAutoFit/>
          </a:bodyPr>
          <a:lstStyle/>
          <a:p>
            <a:r>
              <a:rPr lang="zh-CN" altLang="en-US" dirty="0"/>
              <a:t>合并相邻有序子序列</a:t>
            </a:r>
          </a:p>
        </p:txBody>
      </p:sp>
      <p:sp>
        <p:nvSpPr>
          <p:cNvPr id="6" name="矩形 5">
            <a:extLst>
              <a:ext uri="{FF2B5EF4-FFF2-40B4-BE49-F238E27FC236}">
                <a16:creationId xmlns:a16="http://schemas.microsoft.com/office/drawing/2014/main" id="{CFD2DD4C-CCA5-4627-A8E2-C74BBBA4FB19}"/>
              </a:ext>
            </a:extLst>
          </p:cNvPr>
          <p:cNvSpPr/>
          <p:nvPr/>
        </p:nvSpPr>
        <p:spPr>
          <a:xfrm>
            <a:off x="9750879" y="126458"/>
            <a:ext cx="2291443" cy="3785652"/>
          </a:xfrm>
          <a:prstGeom prst="rect">
            <a:avLst/>
          </a:prstGeom>
        </p:spPr>
        <p:txBody>
          <a:bodyPr wrap="square">
            <a:spAutoFit/>
          </a:bodyPr>
          <a:lstStyle/>
          <a:p>
            <a:r>
              <a:rPr lang="zh-CN" altLang="en-US" dirty="0"/>
              <a:t>比如上图中的最后一次合并，要将</a:t>
            </a:r>
            <a:r>
              <a:rPr lang="en-US" altLang="zh-CN" dirty="0"/>
              <a:t>[4,5,7,8]</a:t>
            </a:r>
            <a:r>
              <a:rPr lang="zh-CN" altLang="en-US" dirty="0"/>
              <a:t>和</a:t>
            </a:r>
            <a:r>
              <a:rPr lang="en-US" altLang="zh-CN" dirty="0"/>
              <a:t>[1,2,3,6]</a:t>
            </a:r>
            <a:r>
              <a:rPr lang="zh-CN" altLang="en-US" dirty="0"/>
              <a:t>两个已经有序的子序列，合并为最终序列</a:t>
            </a:r>
            <a:r>
              <a:rPr lang="en-US" altLang="zh-CN" dirty="0"/>
              <a:t>[1,2,3,4,5,6,7,8]</a:t>
            </a:r>
            <a:r>
              <a:rPr lang="zh-CN" altLang="en-US" dirty="0"/>
              <a:t>，来看下实现步骤。</a:t>
            </a:r>
          </a:p>
        </p:txBody>
      </p:sp>
      <p:sp>
        <p:nvSpPr>
          <p:cNvPr id="7" name="文本框 6">
            <a:extLst>
              <a:ext uri="{FF2B5EF4-FFF2-40B4-BE49-F238E27FC236}">
                <a16:creationId xmlns:a16="http://schemas.microsoft.com/office/drawing/2014/main" id="{89C591CE-30DB-4384-B1A1-64FE13DB5241}"/>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2208377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0F23D3-68EF-40C4-BCC2-41E10CC18EBD}"/>
              </a:ext>
            </a:extLst>
          </p:cNvPr>
          <p:cNvPicPr>
            <a:picLocks noChangeAspect="1"/>
          </p:cNvPicPr>
          <p:nvPr/>
        </p:nvPicPr>
        <p:blipFill>
          <a:blip r:embed="rId2"/>
          <a:stretch>
            <a:fillRect/>
          </a:stretch>
        </p:blipFill>
        <p:spPr>
          <a:xfrm>
            <a:off x="1414653" y="783806"/>
            <a:ext cx="8791194" cy="4212701"/>
          </a:xfrm>
          <a:prstGeom prst="rect">
            <a:avLst/>
          </a:prstGeom>
        </p:spPr>
      </p:pic>
      <p:sp>
        <p:nvSpPr>
          <p:cNvPr id="3" name="矩形 2">
            <a:extLst>
              <a:ext uri="{FF2B5EF4-FFF2-40B4-BE49-F238E27FC236}">
                <a16:creationId xmlns:a16="http://schemas.microsoft.com/office/drawing/2014/main" id="{E4DA9DA1-CBD7-4EF2-9C3F-7601BC96B54D}"/>
              </a:ext>
            </a:extLst>
          </p:cNvPr>
          <p:cNvSpPr/>
          <p:nvPr/>
        </p:nvSpPr>
        <p:spPr>
          <a:xfrm>
            <a:off x="2345870" y="5568923"/>
            <a:ext cx="8406493" cy="461665"/>
          </a:xfrm>
          <a:prstGeom prst="rect">
            <a:avLst/>
          </a:prstGeom>
        </p:spPr>
        <p:txBody>
          <a:bodyPr wrap="square">
            <a:spAutoFit/>
          </a:bodyPr>
          <a:lstStyle/>
          <a:p>
            <a:r>
              <a:rPr lang="en-US" altLang="zh-CN" dirty="0"/>
              <a:t>https://www.cnblogs.com/chengxiao/p/6194356.html</a:t>
            </a:r>
            <a:endParaRPr lang="zh-CN" altLang="en-US" dirty="0"/>
          </a:p>
        </p:txBody>
      </p:sp>
      <p:sp>
        <p:nvSpPr>
          <p:cNvPr id="4" name="文本框 3">
            <a:extLst>
              <a:ext uri="{FF2B5EF4-FFF2-40B4-BE49-F238E27FC236}">
                <a16:creationId xmlns:a16="http://schemas.microsoft.com/office/drawing/2014/main" id="{BC6A7D8F-C879-4D2B-A2AC-501B021C2FEF}"/>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225994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EB017-6973-42B2-AC8E-BE0451DDB036}"/>
              </a:ext>
            </a:extLst>
          </p:cNvPr>
          <p:cNvSpPr>
            <a:spLocks noGrp="1"/>
          </p:cNvSpPr>
          <p:nvPr>
            <p:ph type="title"/>
          </p:nvPr>
        </p:nvSpPr>
        <p:spPr/>
        <p:txBody>
          <a:bodyPr/>
          <a:lstStyle/>
          <a:p>
            <a:r>
              <a:rPr lang="zh-CN" altLang="en-US" dirty="0"/>
              <a:t>周以真对计算思维的定义</a:t>
            </a:r>
          </a:p>
        </p:txBody>
      </p:sp>
      <p:sp>
        <p:nvSpPr>
          <p:cNvPr id="3" name="内容占位符 2">
            <a:extLst>
              <a:ext uri="{FF2B5EF4-FFF2-40B4-BE49-F238E27FC236}">
                <a16:creationId xmlns:a16="http://schemas.microsoft.com/office/drawing/2014/main" id="{9FFB2561-9DEF-44F4-8D14-80507F9DE459}"/>
              </a:ext>
            </a:extLst>
          </p:cNvPr>
          <p:cNvSpPr>
            <a:spLocks noGrp="1"/>
          </p:cNvSpPr>
          <p:nvPr>
            <p:ph idx="1"/>
          </p:nvPr>
        </p:nvSpPr>
        <p:spPr/>
        <p:txBody>
          <a:bodyPr/>
          <a:lstStyle/>
          <a:p>
            <a:r>
              <a:rPr lang="zh-CN" altLang="en-US" dirty="0"/>
              <a:t>计算思维是运用计算机科学的基 础概念进行问题求解、系统设计以 及人类行为理解等涵盖计算机科 学之广度的一系列思维活动。（</a:t>
            </a:r>
            <a:r>
              <a:rPr lang="en-US" altLang="zh-CN" dirty="0"/>
              <a:t>2006</a:t>
            </a:r>
            <a:r>
              <a:rPr lang="zh-CN" altLang="en-US" dirty="0"/>
              <a:t>年）</a:t>
            </a:r>
            <a:endParaRPr lang="en-US" altLang="zh-CN" dirty="0"/>
          </a:p>
          <a:p>
            <a:r>
              <a:rPr lang="zh-CN" altLang="en-US" dirty="0"/>
              <a:t>计算思维是形式化问题和解决方 案的思维过程，使解决方案以一种 可以由信息处理代理有效执行的形式表示。（</a:t>
            </a:r>
            <a:r>
              <a:rPr lang="en-US" altLang="zh-CN" dirty="0"/>
              <a:t>2011</a:t>
            </a:r>
            <a:r>
              <a:rPr lang="zh-CN" altLang="en-US" dirty="0"/>
              <a:t>）</a:t>
            </a:r>
            <a:endParaRPr lang="en-US" altLang="zh-CN" dirty="0"/>
          </a:p>
          <a:p>
            <a:endParaRPr lang="zh-CN" altLang="en-US" dirty="0"/>
          </a:p>
        </p:txBody>
      </p:sp>
      <p:sp>
        <p:nvSpPr>
          <p:cNvPr id="4" name="日期占位符 3">
            <a:extLst>
              <a:ext uri="{FF2B5EF4-FFF2-40B4-BE49-F238E27FC236}">
                <a16:creationId xmlns:a16="http://schemas.microsoft.com/office/drawing/2014/main" id="{04303746-6EAC-43A6-A69A-013AAAB9420E}"/>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013CEED5-23B6-4A1C-80D4-AA6E21BCEDAA}"/>
              </a:ext>
            </a:extLst>
          </p:cNvPr>
          <p:cNvSpPr>
            <a:spLocks noGrp="1"/>
          </p:cNvSpPr>
          <p:nvPr>
            <p:ph type="sldNum" sz="quarter" idx="12"/>
          </p:nvPr>
        </p:nvSpPr>
        <p:spPr/>
        <p:txBody>
          <a:bodyPr/>
          <a:lstStyle/>
          <a:p>
            <a:fld id="{7406AA6B-51D0-4508-BF0C-1C5E473C4B8C}" type="slidenum">
              <a:rPr lang="en-US" altLang="zh-CN" smtClean="0"/>
              <a:pPr/>
              <a:t>8</a:t>
            </a:fld>
            <a:endParaRPr lang="en-US" altLang="zh-CN"/>
          </a:p>
        </p:txBody>
      </p:sp>
    </p:spTree>
    <p:extLst>
      <p:ext uri="{BB962C8B-B14F-4D97-AF65-F5344CB8AC3E}">
        <p14:creationId xmlns:p14="http://schemas.microsoft.com/office/powerpoint/2010/main" val="1658046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1755C2-4ACF-4F70-B399-D07298F86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5" y="398009"/>
            <a:ext cx="9086850" cy="5114925"/>
          </a:xfrm>
          <a:prstGeom prst="rect">
            <a:avLst/>
          </a:prstGeom>
        </p:spPr>
      </p:pic>
      <p:sp>
        <p:nvSpPr>
          <p:cNvPr id="4" name="矩形 3">
            <a:extLst>
              <a:ext uri="{FF2B5EF4-FFF2-40B4-BE49-F238E27FC236}">
                <a16:creationId xmlns:a16="http://schemas.microsoft.com/office/drawing/2014/main" id="{8CC6F1BB-4856-458C-AB70-00A91CE563E1}"/>
              </a:ext>
            </a:extLst>
          </p:cNvPr>
          <p:cNvSpPr/>
          <p:nvPr/>
        </p:nvSpPr>
        <p:spPr>
          <a:xfrm>
            <a:off x="2337706" y="5671175"/>
            <a:ext cx="9271907" cy="461665"/>
          </a:xfrm>
          <a:prstGeom prst="rect">
            <a:avLst/>
          </a:prstGeom>
        </p:spPr>
        <p:txBody>
          <a:bodyPr wrap="square">
            <a:spAutoFit/>
          </a:bodyPr>
          <a:lstStyle/>
          <a:p>
            <a:r>
              <a:rPr lang="en-US" altLang="zh-CN" dirty="0"/>
              <a:t>https://mp.weixin.qq.com/s/vn3KiV-ez79FmbZ36SX9lg</a:t>
            </a:r>
            <a:endParaRPr lang="zh-CN" altLang="en-US" dirty="0"/>
          </a:p>
        </p:txBody>
      </p:sp>
      <p:sp>
        <p:nvSpPr>
          <p:cNvPr id="2" name="矩形 1">
            <a:extLst>
              <a:ext uri="{FF2B5EF4-FFF2-40B4-BE49-F238E27FC236}">
                <a16:creationId xmlns:a16="http://schemas.microsoft.com/office/drawing/2014/main" id="{DCDBA21A-7179-49B1-9BEB-6E24E4595FAD}"/>
              </a:ext>
            </a:extLst>
          </p:cNvPr>
          <p:cNvSpPr/>
          <p:nvPr/>
        </p:nvSpPr>
        <p:spPr>
          <a:xfrm>
            <a:off x="2337706" y="6291081"/>
            <a:ext cx="10039351" cy="461665"/>
          </a:xfrm>
          <a:prstGeom prst="rect">
            <a:avLst/>
          </a:prstGeom>
        </p:spPr>
        <p:txBody>
          <a:bodyPr wrap="square">
            <a:spAutoFit/>
          </a:bodyPr>
          <a:lstStyle/>
          <a:p>
            <a:r>
              <a:rPr lang="en-US" altLang="zh-CN" dirty="0"/>
              <a:t>https://www.cnblogs.com/chengxiao/p/6194356.html</a:t>
            </a:r>
            <a:endParaRPr lang="zh-CN" altLang="en-US" dirty="0"/>
          </a:p>
        </p:txBody>
      </p:sp>
      <p:sp>
        <p:nvSpPr>
          <p:cNvPr id="5" name="文本框 4">
            <a:extLst>
              <a:ext uri="{FF2B5EF4-FFF2-40B4-BE49-F238E27FC236}">
                <a16:creationId xmlns:a16="http://schemas.microsoft.com/office/drawing/2014/main" id="{51DA1F01-EDB1-405E-99FB-E456AC25D14A}"/>
              </a:ext>
            </a:extLst>
          </p:cNvPr>
          <p:cNvSpPr txBox="1"/>
          <p:nvPr/>
        </p:nvSpPr>
        <p:spPr>
          <a:xfrm>
            <a:off x="0" y="1938"/>
            <a:ext cx="387798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solidFill>
                  <a:schemeClr val="bg1"/>
                </a:solidFill>
              </a:rPr>
              <a:t>自学内容（期末考试不考）</a:t>
            </a:r>
          </a:p>
        </p:txBody>
      </p:sp>
    </p:spTree>
    <p:extLst>
      <p:ext uri="{BB962C8B-B14F-4D97-AF65-F5344CB8AC3E}">
        <p14:creationId xmlns:p14="http://schemas.microsoft.com/office/powerpoint/2010/main" val="39056493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40EC50-D052-47A3-B895-52D7FF8DF6DD}"/>
              </a:ext>
            </a:extLst>
          </p:cNvPr>
          <p:cNvPicPr>
            <a:picLocks noChangeAspect="1"/>
          </p:cNvPicPr>
          <p:nvPr/>
        </p:nvPicPr>
        <p:blipFill>
          <a:blip r:embed="rId2"/>
          <a:stretch>
            <a:fillRect/>
          </a:stretch>
        </p:blipFill>
        <p:spPr>
          <a:xfrm>
            <a:off x="409575" y="323850"/>
            <a:ext cx="11372850" cy="6210300"/>
          </a:xfrm>
          <a:prstGeom prst="rect">
            <a:avLst/>
          </a:prstGeom>
        </p:spPr>
      </p:pic>
    </p:spTree>
    <p:extLst>
      <p:ext uri="{BB962C8B-B14F-4D97-AF65-F5344CB8AC3E}">
        <p14:creationId xmlns:p14="http://schemas.microsoft.com/office/powerpoint/2010/main" val="1240230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09D61588-BCFB-469D-BE88-09BC863455E6}"/>
              </a:ext>
            </a:extLst>
          </p:cNvPr>
          <p:cNvSpPr/>
          <p:nvPr>
            <p:custDataLst>
              <p:tags r:id="rId2"/>
            </p:custDataLst>
          </p:nvPr>
        </p:nvSpPr>
        <p:spPr>
          <a:xfrm>
            <a:off x="4257675" y="2979738"/>
            <a:ext cx="3767138" cy="1473200"/>
          </a:xfrm>
          <a:prstGeom prst="roundRect">
            <a:avLst>
              <a:gd name="adj" fmla="val 6212"/>
            </a:avLst>
          </a:prstGeom>
          <a:solidFill>
            <a:sysClr val="window" lastClr="FFFFFF">
              <a:lumMod val="95000"/>
            </a:sysClr>
          </a:solidFill>
          <a:ln w="12700" cap="flat" cmpd="sng" algn="ctr">
            <a:solidFill>
              <a:sysClr val="window" lastClr="FFFFFF"/>
            </a:solidFill>
            <a:prstDash val="solid"/>
            <a:miter lim="800000"/>
          </a:ln>
          <a:effectLst>
            <a:outerShdw blurRad="38100" sx="101000" sy="101000" algn="ctr" rotWithShape="0">
              <a:prstClr val="black">
                <a:alpha val="14000"/>
              </a:prstClr>
            </a:outerShdw>
          </a:effectLst>
        </p:spPr>
        <p:txBody>
          <a:bodyPr anchor="ctr"/>
          <a:lstStyle/>
          <a:p>
            <a:pPr marL="0" marR="0" lvl="0" indent="0" algn="ctr" defTabSz="121917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7F7F7F"/>
                </a:solidFill>
                <a:effectLst/>
                <a:uLnTx/>
                <a:uFillTx/>
                <a:latin typeface="幼圆" panose="02010509060101010101" pitchFamily="49" charset="-122"/>
                <a:ea typeface="幼圆" panose="02010509060101010101" pitchFamily="49" charset="-122"/>
                <a:cs typeface="+mn-cs"/>
              </a:rPr>
              <a:t>算法设计基础</a:t>
            </a:r>
            <a:endParaRPr kumimoji="0" lang="en-US" altLang="zh-CN" sz="2400" b="0" i="0" u="none" strike="noStrike" kern="1200" cap="none" spc="0" normalizeH="0" baseline="0" noProof="0" dirty="0">
              <a:ln>
                <a:noFill/>
              </a:ln>
              <a:solidFill>
                <a:srgbClr val="7F7F7F"/>
              </a:solidFill>
              <a:effectLst/>
              <a:uLnTx/>
              <a:uFillTx/>
              <a:latin typeface="幼圆" panose="02010509060101010101" pitchFamily="49" charset="-122"/>
              <a:ea typeface="幼圆" panose="02010509060101010101" pitchFamily="49" charset="-122"/>
              <a:cs typeface="+mn-cs"/>
            </a:endParaRPr>
          </a:p>
        </p:txBody>
      </p:sp>
      <p:sp>
        <p:nvSpPr>
          <p:cNvPr id="21" name="文本框 20">
            <a:extLst>
              <a:ext uri="{FF2B5EF4-FFF2-40B4-BE49-F238E27FC236}">
                <a16:creationId xmlns:a16="http://schemas.microsoft.com/office/drawing/2014/main" id="{C903F913-6E2A-4B7B-A316-BD381A792628}"/>
              </a:ext>
            </a:extLst>
          </p:cNvPr>
          <p:cNvSpPr txBox="1"/>
          <p:nvPr>
            <p:custDataLst>
              <p:tags r:id="rId3"/>
            </p:custDataLst>
          </p:nvPr>
        </p:nvSpPr>
        <p:spPr>
          <a:xfrm>
            <a:off x="4614864" y="1843088"/>
            <a:ext cx="3144837" cy="963612"/>
          </a:xfrm>
          <a:prstGeom prst="rect">
            <a:avLst/>
          </a:prstGeom>
          <a:noFill/>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400" normalizeH="0" baseline="0" noProof="0" dirty="0">
                <a:ln w="19050">
                  <a:noFill/>
                </a:ln>
                <a:solidFill>
                  <a:srgbClr val="5B9BD5"/>
                </a:solidFill>
                <a:effectLst/>
                <a:uLnTx/>
                <a:uFillTx/>
                <a:latin typeface="华文琥珀" panose="02010800040101010101" pitchFamily="2" charset="-122"/>
                <a:ea typeface="华文琥珀" panose="02010800040101010101" pitchFamily="2" charset="-122"/>
                <a:cs typeface="+mn-cs"/>
              </a:rPr>
              <a:t>穷举法</a:t>
            </a:r>
          </a:p>
        </p:txBody>
      </p:sp>
      <p:sp>
        <p:nvSpPr>
          <p:cNvPr id="22" name="矩形 21">
            <a:extLst>
              <a:ext uri="{FF2B5EF4-FFF2-40B4-BE49-F238E27FC236}">
                <a16:creationId xmlns:a16="http://schemas.microsoft.com/office/drawing/2014/main" id="{3670BC15-1776-4650-9849-4841083BE974}"/>
              </a:ext>
            </a:extLst>
          </p:cNvPr>
          <p:cNvSpPr/>
          <p:nvPr>
            <p:custDataLst>
              <p:tags r:id="rId4"/>
            </p:custDataLst>
          </p:nvPr>
        </p:nvSpPr>
        <p:spPr>
          <a:xfrm rot="16200000" flipV="1">
            <a:off x="4916488" y="2855913"/>
            <a:ext cx="431800" cy="34925"/>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a:extLst>
              <a:ext uri="{FF2B5EF4-FFF2-40B4-BE49-F238E27FC236}">
                <a16:creationId xmlns:a16="http://schemas.microsoft.com/office/drawing/2014/main" id="{BBFA945E-0F84-449F-9F18-BB2BC3643821}"/>
              </a:ext>
            </a:extLst>
          </p:cNvPr>
          <p:cNvSpPr/>
          <p:nvPr>
            <p:custDataLst>
              <p:tags r:id="rId5"/>
            </p:custDataLst>
          </p:nvPr>
        </p:nvSpPr>
        <p:spPr>
          <a:xfrm>
            <a:off x="5089525"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23">
            <a:extLst>
              <a:ext uri="{FF2B5EF4-FFF2-40B4-BE49-F238E27FC236}">
                <a16:creationId xmlns:a16="http://schemas.microsoft.com/office/drawing/2014/main" id="{8356BAB6-E7DF-4EA2-A3D7-FA9842D06E8C}"/>
              </a:ext>
            </a:extLst>
          </p:cNvPr>
          <p:cNvSpPr/>
          <p:nvPr>
            <p:custDataLst>
              <p:tags r:id="rId6"/>
            </p:custDataLst>
          </p:nvPr>
        </p:nvSpPr>
        <p:spPr>
          <a:xfrm>
            <a:off x="50863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矩形 24">
            <a:extLst>
              <a:ext uri="{FF2B5EF4-FFF2-40B4-BE49-F238E27FC236}">
                <a16:creationId xmlns:a16="http://schemas.microsoft.com/office/drawing/2014/main" id="{4EA1712B-A02F-493B-B2E8-4AE1E6F649A2}"/>
              </a:ext>
            </a:extLst>
          </p:cNvPr>
          <p:cNvSpPr/>
          <p:nvPr>
            <p:custDataLst>
              <p:tags r:id="rId7"/>
            </p:custDataLst>
          </p:nvPr>
        </p:nvSpPr>
        <p:spPr>
          <a:xfrm rot="16200000" flipV="1">
            <a:off x="6982619" y="2855119"/>
            <a:ext cx="431800" cy="36512"/>
          </a:xfrm>
          <a:prstGeom prst="rect">
            <a:avLst/>
          </a:prstGeom>
          <a:solidFill>
            <a:sysClr val="window" lastClr="FFFFFF">
              <a:lumMod val="65000"/>
            </a:sysClr>
          </a:solidFill>
          <a:ln w="12700" cap="flat" cmpd="sng" algn="ctr">
            <a:no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椭圆 25">
            <a:extLst>
              <a:ext uri="{FF2B5EF4-FFF2-40B4-BE49-F238E27FC236}">
                <a16:creationId xmlns:a16="http://schemas.microsoft.com/office/drawing/2014/main" id="{3A93541F-D531-4646-A0CF-3E84C4776374}"/>
              </a:ext>
            </a:extLst>
          </p:cNvPr>
          <p:cNvSpPr/>
          <p:nvPr>
            <p:custDataLst>
              <p:tags r:id="rId8"/>
            </p:custDataLst>
          </p:nvPr>
        </p:nvSpPr>
        <p:spPr>
          <a:xfrm>
            <a:off x="7156450"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C7C4B6E2-007E-44FE-A397-1354D884CC48}"/>
              </a:ext>
            </a:extLst>
          </p:cNvPr>
          <p:cNvSpPr/>
          <p:nvPr>
            <p:custDataLst>
              <p:tags r:id="rId9"/>
            </p:custDataLst>
          </p:nvPr>
        </p:nvSpPr>
        <p:spPr>
          <a:xfrm>
            <a:off x="71564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120701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3F21B0-3B2B-4F57-87ED-06CF8316F244}"/>
              </a:ext>
            </a:extLst>
          </p:cNvPr>
          <p:cNvPicPr>
            <a:picLocks noChangeAspect="1"/>
          </p:cNvPicPr>
          <p:nvPr/>
        </p:nvPicPr>
        <p:blipFill>
          <a:blip r:embed="rId2"/>
          <a:stretch>
            <a:fillRect/>
          </a:stretch>
        </p:blipFill>
        <p:spPr>
          <a:xfrm>
            <a:off x="1590675" y="461962"/>
            <a:ext cx="9010650" cy="5934075"/>
          </a:xfrm>
          <a:prstGeom prst="rect">
            <a:avLst/>
          </a:prstGeom>
        </p:spPr>
      </p:pic>
    </p:spTree>
    <p:extLst>
      <p:ext uri="{BB962C8B-B14F-4D97-AF65-F5344CB8AC3E}">
        <p14:creationId xmlns:p14="http://schemas.microsoft.com/office/powerpoint/2010/main" val="380048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BE2F0A-3919-46E6-B949-8986E7DC7320}"/>
              </a:ext>
            </a:extLst>
          </p:cNvPr>
          <p:cNvPicPr>
            <a:picLocks noChangeAspect="1"/>
          </p:cNvPicPr>
          <p:nvPr/>
        </p:nvPicPr>
        <p:blipFill>
          <a:blip r:embed="rId2"/>
          <a:stretch>
            <a:fillRect/>
          </a:stretch>
        </p:blipFill>
        <p:spPr>
          <a:xfrm>
            <a:off x="671512" y="747712"/>
            <a:ext cx="10848975" cy="5362575"/>
          </a:xfrm>
          <a:prstGeom prst="rect">
            <a:avLst/>
          </a:prstGeom>
        </p:spPr>
      </p:pic>
    </p:spTree>
    <p:extLst>
      <p:ext uri="{BB962C8B-B14F-4D97-AF65-F5344CB8AC3E}">
        <p14:creationId xmlns:p14="http://schemas.microsoft.com/office/powerpoint/2010/main" val="1842488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E332CC-944A-4458-9B8B-0FA1E82C57D5}"/>
              </a:ext>
            </a:extLst>
          </p:cNvPr>
          <p:cNvPicPr>
            <a:picLocks noChangeAspect="1"/>
          </p:cNvPicPr>
          <p:nvPr/>
        </p:nvPicPr>
        <p:blipFill>
          <a:blip r:embed="rId2"/>
          <a:stretch>
            <a:fillRect/>
          </a:stretch>
        </p:blipFill>
        <p:spPr>
          <a:xfrm>
            <a:off x="381000" y="642937"/>
            <a:ext cx="11430000" cy="5572125"/>
          </a:xfrm>
          <a:prstGeom prst="rect">
            <a:avLst/>
          </a:prstGeom>
        </p:spPr>
      </p:pic>
    </p:spTree>
    <p:extLst>
      <p:ext uri="{BB962C8B-B14F-4D97-AF65-F5344CB8AC3E}">
        <p14:creationId xmlns:p14="http://schemas.microsoft.com/office/powerpoint/2010/main" val="1551430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2337F1-CC53-4874-A19C-961DA7351535}"/>
              </a:ext>
            </a:extLst>
          </p:cNvPr>
          <p:cNvPicPr>
            <a:picLocks noChangeAspect="1"/>
          </p:cNvPicPr>
          <p:nvPr/>
        </p:nvPicPr>
        <p:blipFill>
          <a:blip r:embed="rId2"/>
          <a:stretch>
            <a:fillRect/>
          </a:stretch>
        </p:blipFill>
        <p:spPr>
          <a:xfrm>
            <a:off x="252412" y="862012"/>
            <a:ext cx="11687175" cy="5133975"/>
          </a:xfrm>
          <a:prstGeom prst="rect">
            <a:avLst/>
          </a:prstGeom>
        </p:spPr>
      </p:pic>
    </p:spTree>
    <p:extLst>
      <p:ext uri="{BB962C8B-B14F-4D97-AF65-F5344CB8AC3E}">
        <p14:creationId xmlns:p14="http://schemas.microsoft.com/office/powerpoint/2010/main" val="549878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95562F-2235-44EA-9752-774C35E06C41}"/>
              </a:ext>
            </a:extLst>
          </p:cNvPr>
          <p:cNvPicPr>
            <a:picLocks noChangeAspect="1"/>
          </p:cNvPicPr>
          <p:nvPr/>
        </p:nvPicPr>
        <p:blipFill>
          <a:blip r:embed="rId2"/>
          <a:stretch>
            <a:fillRect/>
          </a:stretch>
        </p:blipFill>
        <p:spPr>
          <a:xfrm>
            <a:off x="490537" y="385762"/>
            <a:ext cx="11210925" cy="6086475"/>
          </a:xfrm>
          <a:prstGeom prst="rect">
            <a:avLst/>
          </a:prstGeom>
        </p:spPr>
      </p:pic>
    </p:spTree>
    <p:extLst>
      <p:ext uri="{BB962C8B-B14F-4D97-AF65-F5344CB8AC3E}">
        <p14:creationId xmlns:p14="http://schemas.microsoft.com/office/powerpoint/2010/main" val="1819339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8FA703-847C-46C5-8E15-2375C7CDD273}"/>
              </a:ext>
            </a:extLst>
          </p:cNvPr>
          <p:cNvPicPr>
            <a:picLocks noChangeAspect="1"/>
          </p:cNvPicPr>
          <p:nvPr/>
        </p:nvPicPr>
        <p:blipFill rotWithShape="1">
          <a:blip r:embed="rId2"/>
          <a:srcRect l="52506" b="16102"/>
          <a:stretch/>
        </p:blipFill>
        <p:spPr>
          <a:xfrm>
            <a:off x="1020330" y="620063"/>
            <a:ext cx="5075670" cy="5617874"/>
          </a:xfrm>
          <a:prstGeom prst="rect">
            <a:avLst/>
          </a:prstGeom>
        </p:spPr>
      </p:pic>
      <p:pic>
        <p:nvPicPr>
          <p:cNvPr id="3" name="图片 2">
            <a:extLst>
              <a:ext uri="{FF2B5EF4-FFF2-40B4-BE49-F238E27FC236}">
                <a16:creationId xmlns:a16="http://schemas.microsoft.com/office/drawing/2014/main" id="{3C173FAD-352C-442A-818D-7F649963A647}"/>
              </a:ext>
            </a:extLst>
          </p:cNvPr>
          <p:cNvPicPr>
            <a:picLocks noChangeAspect="1"/>
          </p:cNvPicPr>
          <p:nvPr/>
        </p:nvPicPr>
        <p:blipFill>
          <a:blip r:embed="rId3"/>
          <a:stretch>
            <a:fillRect/>
          </a:stretch>
        </p:blipFill>
        <p:spPr>
          <a:xfrm>
            <a:off x="6096000" y="1081728"/>
            <a:ext cx="5495925" cy="1257300"/>
          </a:xfrm>
          <a:prstGeom prst="rect">
            <a:avLst/>
          </a:prstGeom>
        </p:spPr>
      </p:pic>
      <p:sp>
        <p:nvSpPr>
          <p:cNvPr id="4" name="矩形 3">
            <a:extLst>
              <a:ext uri="{FF2B5EF4-FFF2-40B4-BE49-F238E27FC236}">
                <a16:creationId xmlns:a16="http://schemas.microsoft.com/office/drawing/2014/main" id="{8F840CFB-E0B1-4A22-9023-D6560AE3906C}"/>
              </a:ext>
            </a:extLst>
          </p:cNvPr>
          <p:cNvSpPr/>
          <p:nvPr/>
        </p:nvSpPr>
        <p:spPr>
          <a:xfrm>
            <a:off x="5905350" y="445732"/>
            <a:ext cx="1415772" cy="461665"/>
          </a:xfrm>
          <a:prstGeom prst="rect">
            <a:avLst/>
          </a:prstGeom>
        </p:spPr>
        <p:txBody>
          <a:bodyPr wrap="none">
            <a:spAutoFit/>
          </a:bodyPr>
          <a:lstStyle/>
          <a:p>
            <a:r>
              <a:rPr lang="zh-CN" altLang="en-US" dirty="0"/>
              <a:t>代码实现</a:t>
            </a:r>
          </a:p>
        </p:txBody>
      </p:sp>
    </p:spTree>
    <p:extLst>
      <p:ext uri="{BB962C8B-B14F-4D97-AF65-F5344CB8AC3E}">
        <p14:creationId xmlns:p14="http://schemas.microsoft.com/office/powerpoint/2010/main" val="38356130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A40D300-D7F4-48F0-AEEB-317BEE96A4DA}"/>
              </a:ext>
            </a:extLst>
          </p:cNvPr>
          <p:cNvPicPr>
            <a:picLocks noChangeAspect="1"/>
          </p:cNvPicPr>
          <p:nvPr/>
        </p:nvPicPr>
        <p:blipFill rotWithShape="1">
          <a:blip r:embed="rId2"/>
          <a:srcRect r="50864"/>
          <a:stretch/>
        </p:blipFill>
        <p:spPr>
          <a:xfrm>
            <a:off x="324472" y="157915"/>
            <a:ext cx="5254294" cy="6700085"/>
          </a:xfrm>
          <a:prstGeom prst="rect">
            <a:avLst/>
          </a:prstGeom>
        </p:spPr>
      </p:pic>
      <p:pic>
        <p:nvPicPr>
          <p:cNvPr id="5" name="图片 4">
            <a:extLst>
              <a:ext uri="{FF2B5EF4-FFF2-40B4-BE49-F238E27FC236}">
                <a16:creationId xmlns:a16="http://schemas.microsoft.com/office/drawing/2014/main" id="{256BA997-E862-4080-A487-6E43C736A81B}"/>
              </a:ext>
            </a:extLst>
          </p:cNvPr>
          <p:cNvPicPr>
            <a:picLocks noChangeAspect="1"/>
          </p:cNvPicPr>
          <p:nvPr/>
        </p:nvPicPr>
        <p:blipFill>
          <a:blip r:embed="rId3"/>
          <a:stretch>
            <a:fillRect/>
          </a:stretch>
        </p:blipFill>
        <p:spPr>
          <a:xfrm>
            <a:off x="6022109" y="1053524"/>
            <a:ext cx="5648325" cy="1333500"/>
          </a:xfrm>
          <a:prstGeom prst="rect">
            <a:avLst/>
          </a:prstGeom>
        </p:spPr>
      </p:pic>
      <p:sp>
        <p:nvSpPr>
          <p:cNvPr id="6" name="矩形 5">
            <a:extLst>
              <a:ext uri="{FF2B5EF4-FFF2-40B4-BE49-F238E27FC236}">
                <a16:creationId xmlns:a16="http://schemas.microsoft.com/office/drawing/2014/main" id="{D0A14F04-4FF8-4262-B694-409F65EA8502}"/>
              </a:ext>
            </a:extLst>
          </p:cNvPr>
          <p:cNvSpPr/>
          <p:nvPr/>
        </p:nvSpPr>
        <p:spPr>
          <a:xfrm>
            <a:off x="5905350" y="445732"/>
            <a:ext cx="1415772" cy="461665"/>
          </a:xfrm>
          <a:prstGeom prst="rect">
            <a:avLst/>
          </a:prstGeom>
        </p:spPr>
        <p:txBody>
          <a:bodyPr wrap="none">
            <a:spAutoFit/>
          </a:bodyPr>
          <a:lstStyle/>
          <a:p>
            <a:r>
              <a:rPr lang="zh-CN" altLang="en-US" dirty="0"/>
              <a:t>代码实现</a:t>
            </a:r>
          </a:p>
        </p:txBody>
      </p:sp>
    </p:spTree>
    <p:extLst>
      <p:ext uri="{BB962C8B-B14F-4D97-AF65-F5344CB8AC3E}">
        <p14:creationId xmlns:p14="http://schemas.microsoft.com/office/powerpoint/2010/main" val="425310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0640F-88F9-4E8B-B414-47E83E3EF480}"/>
              </a:ext>
            </a:extLst>
          </p:cNvPr>
          <p:cNvSpPr>
            <a:spLocks noGrp="1"/>
          </p:cNvSpPr>
          <p:nvPr>
            <p:ph type="title"/>
          </p:nvPr>
        </p:nvSpPr>
        <p:spPr/>
        <p:txBody>
          <a:bodyPr>
            <a:normAutofit fontScale="90000"/>
          </a:bodyPr>
          <a:lstStyle/>
          <a:p>
            <a:r>
              <a:rPr lang="zh-CN" altLang="en-US" dirty="0"/>
              <a:t>新版普通</a:t>
            </a:r>
            <a:r>
              <a:rPr lang="zh-CN" altLang="en-US" dirty="0">
                <a:solidFill>
                  <a:srgbClr val="FF0000"/>
                </a:solidFill>
              </a:rPr>
              <a:t>高中信息技术课程标准</a:t>
            </a:r>
            <a:r>
              <a:rPr lang="zh-CN" altLang="en-US" dirty="0"/>
              <a:t>对计算思维的界定：</a:t>
            </a:r>
          </a:p>
        </p:txBody>
      </p:sp>
      <p:sp>
        <p:nvSpPr>
          <p:cNvPr id="3" name="内容占位符 2">
            <a:extLst>
              <a:ext uri="{FF2B5EF4-FFF2-40B4-BE49-F238E27FC236}">
                <a16:creationId xmlns:a16="http://schemas.microsoft.com/office/drawing/2014/main" id="{BA3E6270-7141-4536-8284-9DD3AE15E820}"/>
              </a:ext>
            </a:extLst>
          </p:cNvPr>
          <p:cNvSpPr>
            <a:spLocks noGrp="1"/>
          </p:cNvSpPr>
          <p:nvPr>
            <p:ph idx="1"/>
          </p:nvPr>
        </p:nvSpPr>
        <p:spPr/>
        <p:txBody>
          <a:bodyPr/>
          <a:lstStyle/>
          <a:p>
            <a:r>
              <a:rPr lang="zh-CN" altLang="en-US" dirty="0"/>
              <a:t>计算思维是以计 算机领域的学科方法界定问题、抽象特征、建立结构模型、合理组织数据，通过判断、分析与综合各种信 息资源，运用合理的算法形成解决问题的方案，总结 利用计算机解决问题的过程与方法， 并可迁移到与 之相关的其他问题解决中的一种学科思维。</a:t>
            </a:r>
          </a:p>
          <a:p>
            <a:endParaRPr lang="zh-CN" altLang="en-US" dirty="0"/>
          </a:p>
        </p:txBody>
      </p:sp>
      <p:sp>
        <p:nvSpPr>
          <p:cNvPr id="4" name="日期占位符 3">
            <a:extLst>
              <a:ext uri="{FF2B5EF4-FFF2-40B4-BE49-F238E27FC236}">
                <a16:creationId xmlns:a16="http://schemas.microsoft.com/office/drawing/2014/main" id="{E2BC6586-806D-4C7D-AC62-1DB29BC2E4CF}"/>
              </a:ext>
            </a:extLst>
          </p:cNvPr>
          <p:cNvSpPr>
            <a:spLocks noGrp="1"/>
          </p:cNvSpPr>
          <p:nvPr>
            <p:ph type="dt" sz="half" idx="10"/>
          </p:nvPr>
        </p:nvSpPr>
        <p:spPr/>
        <p:txBody>
          <a:bodyPr/>
          <a:lstStyle/>
          <a:p>
            <a:fld id="{80849324-CEA2-48D8-9B22-72A2DCAF585C}" type="datetime1">
              <a:rPr lang="zh-CN" altLang="en-US" smtClean="0"/>
              <a:t>2019/6/4</a:t>
            </a:fld>
            <a:endParaRPr lang="en-US" altLang="zh-CN"/>
          </a:p>
        </p:txBody>
      </p:sp>
      <p:sp>
        <p:nvSpPr>
          <p:cNvPr id="5" name="灯片编号占位符 4">
            <a:extLst>
              <a:ext uri="{FF2B5EF4-FFF2-40B4-BE49-F238E27FC236}">
                <a16:creationId xmlns:a16="http://schemas.microsoft.com/office/drawing/2014/main" id="{F200A073-6117-4F95-83BD-1612E24672AE}"/>
              </a:ext>
            </a:extLst>
          </p:cNvPr>
          <p:cNvSpPr>
            <a:spLocks noGrp="1"/>
          </p:cNvSpPr>
          <p:nvPr>
            <p:ph type="sldNum" sz="quarter" idx="12"/>
          </p:nvPr>
        </p:nvSpPr>
        <p:spPr/>
        <p:txBody>
          <a:bodyPr/>
          <a:lstStyle/>
          <a:p>
            <a:fld id="{7406AA6B-51D0-4508-BF0C-1C5E473C4B8C}" type="slidenum">
              <a:rPr lang="en-US" altLang="zh-CN" smtClean="0"/>
              <a:pPr/>
              <a:t>9</a:t>
            </a:fld>
            <a:endParaRPr lang="en-US" altLang="zh-CN"/>
          </a:p>
        </p:txBody>
      </p:sp>
    </p:spTree>
    <p:extLst>
      <p:ext uri="{BB962C8B-B14F-4D97-AF65-F5344CB8AC3E}">
        <p14:creationId xmlns:p14="http://schemas.microsoft.com/office/powerpoint/2010/main" val="1764765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9BBD99-B307-48C9-A1A3-E6B24E923332}"/>
              </a:ext>
            </a:extLst>
          </p:cNvPr>
          <p:cNvPicPr>
            <a:picLocks noChangeAspect="1"/>
          </p:cNvPicPr>
          <p:nvPr/>
        </p:nvPicPr>
        <p:blipFill rotWithShape="1">
          <a:blip r:embed="rId2"/>
          <a:srcRect b="51389"/>
          <a:stretch/>
        </p:blipFill>
        <p:spPr>
          <a:xfrm>
            <a:off x="280987" y="295275"/>
            <a:ext cx="11630025" cy="3046639"/>
          </a:xfrm>
          <a:prstGeom prst="rect">
            <a:avLst/>
          </a:prstGeom>
        </p:spPr>
      </p:pic>
    </p:spTree>
    <p:extLst>
      <p:ext uri="{BB962C8B-B14F-4D97-AF65-F5344CB8AC3E}">
        <p14:creationId xmlns:p14="http://schemas.microsoft.com/office/powerpoint/2010/main" val="2087603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9BBD99-B307-48C9-A1A3-E6B24E923332}"/>
              </a:ext>
            </a:extLst>
          </p:cNvPr>
          <p:cNvPicPr>
            <a:picLocks noChangeAspect="1"/>
          </p:cNvPicPr>
          <p:nvPr/>
        </p:nvPicPr>
        <p:blipFill>
          <a:blip r:embed="rId2"/>
          <a:stretch>
            <a:fillRect/>
          </a:stretch>
        </p:blipFill>
        <p:spPr>
          <a:xfrm>
            <a:off x="280987" y="295275"/>
            <a:ext cx="11630025" cy="6267450"/>
          </a:xfrm>
          <a:prstGeom prst="rect">
            <a:avLst/>
          </a:prstGeom>
        </p:spPr>
      </p:pic>
    </p:spTree>
    <p:extLst>
      <p:ext uri="{BB962C8B-B14F-4D97-AF65-F5344CB8AC3E}">
        <p14:creationId xmlns:p14="http://schemas.microsoft.com/office/powerpoint/2010/main" val="541252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57D447-E21C-44BB-8F25-5C877D756FC6}"/>
              </a:ext>
            </a:extLst>
          </p:cNvPr>
          <p:cNvPicPr>
            <a:picLocks noChangeAspect="1"/>
          </p:cNvPicPr>
          <p:nvPr/>
        </p:nvPicPr>
        <p:blipFill>
          <a:blip r:embed="rId2"/>
          <a:stretch>
            <a:fillRect/>
          </a:stretch>
        </p:blipFill>
        <p:spPr>
          <a:xfrm>
            <a:off x="204787" y="114300"/>
            <a:ext cx="11782425" cy="6629400"/>
          </a:xfrm>
          <a:prstGeom prst="rect">
            <a:avLst/>
          </a:prstGeom>
        </p:spPr>
      </p:pic>
    </p:spTree>
    <p:extLst>
      <p:ext uri="{BB962C8B-B14F-4D97-AF65-F5344CB8AC3E}">
        <p14:creationId xmlns:p14="http://schemas.microsoft.com/office/powerpoint/2010/main" val="18631722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85E79E5-2D40-456D-A9E3-05A1358BB1A3}"/>
              </a:ext>
            </a:extLst>
          </p:cNvPr>
          <p:cNvPicPr>
            <a:picLocks noChangeAspect="1"/>
          </p:cNvPicPr>
          <p:nvPr/>
        </p:nvPicPr>
        <p:blipFill>
          <a:blip r:embed="rId2"/>
          <a:stretch>
            <a:fillRect/>
          </a:stretch>
        </p:blipFill>
        <p:spPr>
          <a:xfrm>
            <a:off x="852487" y="690562"/>
            <a:ext cx="10487025" cy="5476875"/>
          </a:xfrm>
          <a:prstGeom prst="rect">
            <a:avLst/>
          </a:prstGeom>
        </p:spPr>
      </p:pic>
    </p:spTree>
    <p:extLst>
      <p:ext uri="{BB962C8B-B14F-4D97-AF65-F5344CB8AC3E}">
        <p14:creationId xmlns:p14="http://schemas.microsoft.com/office/powerpoint/2010/main" val="2231521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98949" y="2766700"/>
            <a:ext cx="9309839" cy="1535477"/>
          </a:xfrm>
          <a:prstGeom prst="rect">
            <a:avLst/>
          </a:prstGeom>
        </p:spPr>
      </p:pic>
      <p:sp>
        <p:nvSpPr>
          <p:cNvPr id="3" name="文本框 2">
            <a:extLst>
              <a:ext uri="{FF2B5EF4-FFF2-40B4-BE49-F238E27FC236}">
                <a16:creationId xmlns:a16="http://schemas.microsoft.com/office/drawing/2014/main" id="{1878F784-EF22-44AC-8D03-A2A33F9D0D96}"/>
              </a:ext>
            </a:extLst>
          </p:cNvPr>
          <p:cNvSpPr txBox="1"/>
          <p:nvPr/>
        </p:nvSpPr>
        <p:spPr>
          <a:xfrm>
            <a:off x="3694543" y="593751"/>
            <a:ext cx="8136096"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代码实现</a:t>
            </a:r>
          </a:p>
        </p:txBody>
      </p:sp>
      <p:cxnSp>
        <p:nvCxnSpPr>
          <p:cNvPr id="4" name="直接连接符 3">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015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2CC94-34AC-438C-A047-86644C3ACA52}"/>
              </a:ext>
            </a:extLst>
          </p:cNvPr>
          <p:cNvSpPr>
            <a:spLocks noGrp="1"/>
          </p:cNvSpPr>
          <p:nvPr>
            <p:ph type="title"/>
          </p:nvPr>
        </p:nvSpPr>
        <p:spPr/>
        <p:txBody>
          <a:bodyPr/>
          <a:lstStyle/>
          <a:p>
            <a:r>
              <a:rPr lang="zh-CN" altLang="en-US" dirty="0">
                <a:solidFill>
                  <a:srgbClr val="0000FF"/>
                </a:solidFill>
                <a:latin typeface="黑体" panose="02010609060101010101" pitchFamily="49" charset="-122"/>
                <a:ea typeface="黑体" panose="02010609060101010101" pitchFamily="49" charset="-122"/>
              </a:rPr>
              <a:t>穷举法习题</a:t>
            </a:r>
          </a:p>
        </p:txBody>
      </p:sp>
      <p:sp>
        <p:nvSpPr>
          <p:cNvPr id="3" name="文本占位符 2">
            <a:extLst>
              <a:ext uri="{FF2B5EF4-FFF2-40B4-BE49-F238E27FC236}">
                <a16:creationId xmlns:a16="http://schemas.microsoft.com/office/drawing/2014/main" id="{BC7587F8-EF98-4AA5-8AE3-E43AEE51D0A6}"/>
              </a:ext>
            </a:extLst>
          </p:cNvPr>
          <p:cNvSpPr>
            <a:spLocks noGrp="1"/>
          </p:cNvSpPr>
          <p:nvPr>
            <p:ph type="body" idx="4294967295"/>
          </p:nvPr>
        </p:nvSpPr>
        <p:spPr>
          <a:xfrm>
            <a:off x="329067" y="1814740"/>
            <a:ext cx="11764962" cy="4837113"/>
          </a:xfrm>
        </p:spPr>
        <p:txBody>
          <a:bodyPr/>
          <a:lstStyle/>
          <a:p>
            <a:pPr marL="0" indent="0">
              <a:buNone/>
            </a:pPr>
            <a:r>
              <a:rPr lang="zh-CN" altLang="en-US" sz="2963" dirty="0">
                <a:solidFill>
                  <a:srgbClr val="0000FF"/>
                </a:solidFill>
              </a:rPr>
              <a:t>习题</a:t>
            </a:r>
            <a:r>
              <a:rPr lang="en-US" altLang="zh-CN" sz="2963" dirty="0">
                <a:solidFill>
                  <a:srgbClr val="0000FF"/>
                </a:solidFill>
              </a:rPr>
              <a:t>1</a:t>
            </a:r>
            <a:r>
              <a:rPr lang="zh-CN" altLang="en-US" sz="2963" dirty="0">
                <a:solidFill>
                  <a:srgbClr val="0000FF"/>
                </a:solidFill>
              </a:rPr>
              <a:t>：</a:t>
            </a:r>
            <a:r>
              <a:rPr lang="zh-CN" altLang="en-US" sz="2963" dirty="0"/>
              <a:t>鸡兔问题，鸡兔共有</a:t>
            </a:r>
            <a:r>
              <a:rPr lang="en-US" altLang="zh-CN" sz="2963" dirty="0"/>
              <a:t>30</a:t>
            </a:r>
            <a:r>
              <a:rPr lang="zh-CN" altLang="en-US" sz="2963" dirty="0"/>
              <a:t>只，脚共有</a:t>
            </a:r>
            <a:r>
              <a:rPr lang="en-US" altLang="zh-CN" sz="2963" dirty="0"/>
              <a:t>90</a:t>
            </a:r>
            <a:r>
              <a:rPr lang="zh-CN" altLang="en-US" sz="2963" dirty="0"/>
              <a:t>个，问鸡兔各有几只。</a:t>
            </a:r>
            <a:endParaRPr lang="en-US" altLang="zh-CN" sz="2963" dirty="0"/>
          </a:p>
          <a:p>
            <a:pPr marL="0" indent="0">
              <a:buNone/>
            </a:pPr>
            <a:endParaRPr lang="zh-CN" altLang="en-US" sz="2963" dirty="0"/>
          </a:p>
          <a:p>
            <a:pPr marL="0" indent="0">
              <a:buNone/>
            </a:pPr>
            <a:r>
              <a:rPr lang="zh-CN" altLang="en-US" sz="2963" dirty="0">
                <a:solidFill>
                  <a:srgbClr val="0000FF"/>
                </a:solidFill>
              </a:rPr>
              <a:t>习题</a:t>
            </a:r>
            <a:r>
              <a:rPr lang="en-US" altLang="zh-CN" sz="2963" dirty="0">
                <a:solidFill>
                  <a:srgbClr val="0000FF"/>
                </a:solidFill>
              </a:rPr>
              <a:t>2</a:t>
            </a:r>
            <a:r>
              <a:rPr lang="zh-CN" altLang="en-US" sz="2963" dirty="0">
                <a:solidFill>
                  <a:srgbClr val="0000FF"/>
                </a:solidFill>
              </a:rPr>
              <a:t>：</a:t>
            </a:r>
            <a:r>
              <a:rPr lang="zh-CN" altLang="en-US" sz="2963" dirty="0"/>
              <a:t>百元买百鸡问题：公鸡每只</a:t>
            </a:r>
            <a:r>
              <a:rPr lang="en-US" altLang="zh-CN" sz="2963" dirty="0"/>
              <a:t>5</a:t>
            </a:r>
            <a:r>
              <a:rPr lang="zh-CN" altLang="en-US" sz="2963" dirty="0"/>
              <a:t>元，母鸡每只</a:t>
            </a:r>
            <a:r>
              <a:rPr lang="en-US" altLang="zh-CN" sz="2963" dirty="0"/>
              <a:t>3</a:t>
            </a:r>
            <a:r>
              <a:rPr lang="zh-CN" altLang="en-US" sz="2963" dirty="0"/>
              <a:t>元，小鸡三只</a:t>
            </a:r>
            <a:r>
              <a:rPr lang="en-US" altLang="zh-CN" sz="2963" dirty="0"/>
              <a:t>1</a:t>
            </a:r>
            <a:r>
              <a:rPr lang="zh-CN" altLang="en-US" sz="2963" dirty="0"/>
              <a:t>元；现有</a:t>
            </a:r>
            <a:r>
              <a:rPr lang="en-US" altLang="zh-CN" sz="2963" dirty="0"/>
              <a:t>100</a:t>
            </a:r>
            <a:r>
              <a:rPr lang="zh-CN" altLang="en-US" sz="2963" dirty="0"/>
              <a:t>元钱要求买</a:t>
            </a:r>
            <a:r>
              <a:rPr lang="en-US" altLang="zh-CN" sz="2963" dirty="0"/>
              <a:t>100</a:t>
            </a:r>
            <a:r>
              <a:rPr lang="zh-CN" altLang="en-US" sz="2963" dirty="0"/>
              <a:t>只鸡，问小鸡、公鸡、母鸡各多少只？</a:t>
            </a:r>
            <a:endParaRPr lang="en-US" altLang="zh-CN" sz="2963" dirty="0"/>
          </a:p>
          <a:p>
            <a:pPr marL="0" indent="0">
              <a:buNone/>
            </a:pPr>
            <a:endParaRPr lang="en-US" altLang="zh-CN" sz="2963" dirty="0"/>
          </a:p>
          <a:p>
            <a:pPr marL="0" indent="0">
              <a:buNone/>
            </a:pPr>
            <a:r>
              <a:rPr lang="zh-CN" altLang="en-US" sz="2963" dirty="0">
                <a:solidFill>
                  <a:srgbClr val="0000FF"/>
                </a:solidFill>
              </a:rPr>
              <a:t>习题</a:t>
            </a:r>
            <a:r>
              <a:rPr lang="en-US" altLang="zh-CN" sz="2963" dirty="0">
                <a:solidFill>
                  <a:srgbClr val="0000FF"/>
                </a:solidFill>
              </a:rPr>
              <a:t>3</a:t>
            </a:r>
            <a:r>
              <a:rPr lang="zh-CN" altLang="en-US" sz="2963" dirty="0">
                <a:solidFill>
                  <a:srgbClr val="0000FF"/>
                </a:solidFill>
              </a:rPr>
              <a:t>：</a:t>
            </a:r>
            <a:r>
              <a:rPr lang="zh-CN" altLang="en-US" sz="2963" dirty="0"/>
              <a:t>完全数（</a:t>
            </a:r>
            <a:r>
              <a:rPr lang="en-US" altLang="zh-CN" sz="2963" dirty="0"/>
              <a:t>Perfect number</a:t>
            </a:r>
            <a:r>
              <a:rPr lang="zh-CN" altLang="en-US" sz="2963" dirty="0"/>
              <a:t>），又称完美数或完备数、完数，是一些特殊的自然数。它所有的真因子（即除了自身以外的约数）的之和（即因子函数）恰好等于它本身。例如</a:t>
            </a:r>
            <a:r>
              <a:rPr lang="en-US" altLang="zh-CN" sz="2963" dirty="0"/>
              <a:t>6</a:t>
            </a:r>
            <a:r>
              <a:rPr lang="zh-CN" altLang="en-US" sz="2963" dirty="0"/>
              <a:t>的因子为</a:t>
            </a:r>
            <a:r>
              <a:rPr lang="en-US" altLang="zh-CN" sz="2963" dirty="0"/>
              <a:t>1</a:t>
            </a:r>
            <a:r>
              <a:rPr lang="zh-CN" altLang="en-US" sz="2963" dirty="0"/>
              <a:t>、</a:t>
            </a:r>
            <a:r>
              <a:rPr lang="en-US" altLang="zh-CN" sz="2963" dirty="0"/>
              <a:t>2</a:t>
            </a:r>
            <a:r>
              <a:rPr lang="zh-CN" altLang="en-US" sz="2963" dirty="0"/>
              <a:t>、</a:t>
            </a:r>
            <a:r>
              <a:rPr lang="en-US" altLang="zh-CN" sz="2963" dirty="0"/>
              <a:t>3</a:t>
            </a:r>
            <a:r>
              <a:rPr lang="zh-CN" altLang="en-US" sz="2963" dirty="0"/>
              <a:t>、</a:t>
            </a:r>
            <a:r>
              <a:rPr lang="en-US" altLang="zh-CN" sz="2963" dirty="0"/>
              <a:t>6</a:t>
            </a:r>
            <a:r>
              <a:rPr lang="zh-CN" altLang="en-US" sz="2963" dirty="0"/>
              <a:t>，除了</a:t>
            </a:r>
            <a:r>
              <a:rPr lang="en-US" altLang="zh-CN" sz="2963" dirty="0"/>
              <a:t>6</a:t>
            </a:r>
            <a:r>
              <a:rPr lang="zh-CN" altLang="en-US" sz="2963" dirty="0"/>
              <a:t>本身，其余因子</a:t>
            </a:r>
            <a:r>
              <a:rPr lang="en-US" altLang="zh-CN" sz="2963" dirty="0"/>
              <a:t>1+2+3=6,6</a:t>
            </a:r>
            <a:r>
              <a:rPr lang="zh-CN" altLang="en-US" sz="2963" dirty="0"/>
              <a:t>就是一个完美数。写一个程序，求</a:t>
            </a:r>
            <a:r>
              <a:rPr lang="en-US" altLang="zh-CN" sz="2963" dirty="0"/>
              <a:t>1~10000</a:t>
            </a:r>
            <a:r>
              <a:rPr lang="zh-CN" altLang="en-US" sz="2963" dirty="0"/>
              <a:t>之间所有的完数。</a:t>
            </a:r>
          </a:p>
          <a:p>
            <a:pPr marL="0" indent="0">
              <a:buNone/>
            </a:pPr>
            <a:endParaRPr lang="zh-CN" altLang="en-US" dirty="0"/>
          </a:p>
        </p:txBody>
      </p:sp>
    </p:spTree>
    <p:extLst>
      <p:ext uri="{BB962C8B-B14F-4D97-AF65-F5344CB8AC3E}">
        <p14:creationId xmlns:p14="http://schemas.microsoft.com/office/powerpoint/2010/main" val="2418339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2656"/>
          <a:stretch/>
        </p:blipFill>
        <p:spPr>
          <a:xfrm>
            <a:off x="600126" y="2443397"/>
            <a:ext cx="10973451" cy="2198010"/>
          </a:xfrm>
          <a:prstGeom prst="rect">
            <a:avLst/>
          </a:prstGeom>
        </p:spPr>
      </p:pic>
      <p:sp>
        <p:nvSpPr>
          <p:cNvPr id="4" name="文本框 3">
            <a:extLst>
              <a:ext uri="{FF2B5EF4-FFF2-40B4-BE49-F238E27FC236}">
                <a16:creationId xmlns:a16="http://schemas.microsoft.com/office/drawing/2014/main" id="{1878F784-EF22-44AC-8D03-A2A33F9D0D96}"/>
              </a:ext>
            </a:extLst>
          </p:cNvPr>
          <p:cNvSpPr txBox="1"/>
          <p:nvPr/>
        </p:nvSpPr>
        <p:spPr>
          <a:xfrm>
            <a:off x="3694543" y="593751"/>
            <a:ext cx="8136096" cy="646331"/>
          </a:xfrm>
          <a:prstGeom prst="rect">
            <a:avLst/>
          </a:prstGeom>
          <a:noFill/>
        </p:spPr>
        <p:txBody>
          <a:bodyPr wrap="square" rtlCol="0">
            <a:spAutoFit/>
          </a:bodyPr>
          <a:lstStyle/>
          <a:p>
            <a:r>
              <a:rPr lang="zh-CN" altLang="en-US" sz="3600" b="1" dirty="0">
                <a:latin typeface="思源黑体" panose="020B0400000000000000" pitchFamily="34" charset="-122"/>
                <a:ea typeface="思源黑体" panose="020B0400000000000000" pitchFamily="34" charset="-122"/>
              </a:rPr>
              <a:t>百元买百鸡问题代码实现</a:t>
            </a:r>
          </a:p>
        </p:txBody>
      </p:sp>
      <p:cxnSp>
        <p:nvCxnSpPr>
          <p:cNvPr id="5" name="直接连接符 4">
            <a:extLst>
              <a:ext uri="{FF2B5EF4-FFF2-40B4-BE49-F238E27FC236}">
                <a16:creationId xmlns:a16="http://schemas.microsoft.com/office/drawing/2014/main" id="{A2540842-B5D7-4273-B999-82D3DB2DD60F}"/>
              </a:ext>
            </a:extLst>
          </p:cNvPr>
          <p:cNvCxnSpPr>
            <a:cxnSpLocks/>
          </p:cNvCxnSpPr>
          <p:nvPr/>
        </p:nvCxnSpPr>
        <p:spPr>
          <a:xfrm>
            <a:off x="748145" y="1403927"/>
            <a:ext cx="10963564" cy="0"/>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17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09D61588-BCFB-469D-BE88-09BC863455E6}"/>
              </a:ext>
            </a:extLst>
          </p:cNvPr>
          <p:cNvSpPr/>
          <p:nvPr>
            <p:custDataLst>
              <p:tags r:id="rId2"/>
            </p:custDataLst>
          </p:nvPr>
        </p:nvSpPr>
        <p:spPr>
          <a:xfrm>
            <a:off x="4257675" y="2979738"/>
            <a:ext cx="3767138" cy="1473200"/>
          </a:xfrm>
          <a:prstGeom prst="roundRect">
            <a:avLst>
              <a:gd name="adj" fmla="val 6212"/>
            </a:avLst>
          </a:prstGeom>
          <a:solidFill>
            <a:sysClr val="window" lastClr="FFFFFF">
              <a:lumMod val="95000"/>
            </a:sysClr>
          </a:solidFill>
          <a:ln w="12700" cap="flat" cmpd="sng" algn="ctr">
            <a:solidFill>
              <a:sysClr val="window" lastClr="FFFFFF"/>
            </a:solidFill>
            <a:prstDash val="solid"/>
            <a:miter lim="800000"/>
          </a:ln>
          <a:effectLst>
            <a:outerShdw blurRad="38100" sx="101000" sy="101000" algn="ctr" rotWithShape="0">
              <a:prstClr val="black">
                <a:alpha val="14000"/>
              </a:prstClr>
            </a:outerShdw>
          </a:effectLst>
        </p:spPr>
        <p:txBody>
          <a:bodyPr anchor="ctr"/>
          <a:lstStyle/>
          <a:p>
            <a:pPr algn="ctr">
              <a:lnSpc>
                <a:spcPct val="150000"/>
              </a:lnSpc>
              <a:defRPr/>
            </a:pPr>
            <a:r>
              <a:rPr lang="zh-CN" altLang="en-US" sz="2400" dirty="0">
                <a:solidFill>
                  <a:srgbClr val="7F7F7F"/>
                </a:solidFill>
                <a:latin typeface="幼圆" panose="02010509060101010101" pitchFamily="49" charset="-122"/>
                <a:ea typeface="幼圆" panose="02010509060101010101" pitchFamily="49" charset="-122"/>
              </a:rPr>
              <a:t>算法设计基础</a:t>
            </a:r>
            <a:endParaRPr lang="en-US" altLang="zh-CN" sz="2400" dirty="0">
              <a:solidFill>
                <a:srgbClr val="7F7F7F"/>
              </a:solidFill>
              <a:latin typeface="幼圆" panose="02010509060101010101" pitchFamily="49" charset="-122"/>
              <a:ea typeface="幼圆" panose="02010509060101010101" pitchFamily="49" charset="-122"/>
            </a:endParaRPr>
          </a:p>
        </p:txBody>
      </p:sp>
      <p:sp>
        <p:nvSpPr>
          <p:cNvPr id="21" name="文本框 20">
            <a:extLst>
              <a:ext uri="{FF2B5EF4-FFF2-40B4-BE49-F238E27FC236}">
                <a16:creationId xmlns:a16="http://schemas.microsoft.com/office/drawing/2014/main" id="{C903F913-6E2A-4B7B-A316-BD381A792628}"/>
              </a:ext>
            </a:extLst>
          </p:cNvPr>
          <p:cNvSpPr txBox="1"/>
          <p:nvPr>
            <p:custDataLst>
              <p:tags r:id="rId3"/>
            </p:custDataLst>
          </p:nvPr>
        </p:nvSpPr>
        <p:spPr>
          <a:xfrm>
            <a:off x="4614864" y="1843088"/>
            <a:ext cx="3144837" cy="963612"/>
          </a:xfrm>
          <a:prstGeom prst="rect">
            <a:avLst/>
          </a:prstGeom>
          <a:noFill/>
        </p:spPr>
        <p:txBody>
          <a:bodyPr/>
          <a:lstStyle/>
          <a:p>
            <a:pPr algn="ctr">
              <a:defRPr/>
            </a:pPr>
            <a:r>
              <a:rPr lang="zh-CN" altLang="en-US" sz="6000" spc="400" dirty="0">
                <a:ln w="19050">
                  <a:noFill/>
                </a:ln>
                <a:solidFill>
                  <a:schemeClr val="accent1"/>
                </a:solidFill>
                <a:latin typeface="华文琥珀" panose="02010800040101010101" pitchFamily="2" charset="-122"/>
                <a:ea typeface="华文琥珀" panose="02010800040101010101" pitchFamily="2" charset="-122"/>
              </a:rPr>
              <a:t>递推法</a:t>
            </a:r>
          </a:p>
        </p:txBody>
      </p:sp>
      <p:sp>
        <p:nvSpPr>
          <p:cNvPr id="22" name="矩形 21">
            <a:extLst>
              <a:ext uri="{FF2B5EF4-FFF2-40B4-BE49-F238E27FC236}">
                <a16:creationId xmlns:a16="http://schemas.microsoft.com/office/drawing/2014/main" id="{3670BC15-1776-4650-9849-4841083BE974}"/>
              </a:ext>
            </a:extLst>
          </p:cNvPr>
          <p:cNvSpPr/>
          <p:nvPr>
            <p:custDataLst>
              <p:tags r:id="rId4"/>
            </p:custDataLst>
          </p:nvPr>
        </p:nvSpPr>
        <p:spPr>
          <a:xfrm rot="16200000" flipV="1">
            <a:off x="4916488" y="2855913"/>
            <a:ext cx="431800" cy="34925"/>
          </a:xfrm>
          <a:prstGeom prst="rect">
            <a:avLst/>
          </a:prstGeom>
          <a:solidFill>
            <a:sysClr val="window" lastClr="FFFFFF">
              <a:lumMod val="65000"/>
            </a:sys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23" name="椭圆 22">
            <a:extLst>
              <a:ext uri="{FF2B5EF4-FFF2-40B4-BE49-F238E27FC236}">
                <a16:creationId xmlns:a16="http://schemas.microsoft.com/office/drawing/2014/main" id="{BBFA945E-0F84-449F-9F18-BB2BC3643821}"/>
              </a:ext>
            </a:extLst>
          </p:cNvPr>
          <p:cNvSpPr/>
          <p:nvPr>
            <p:custDataLst>
              <p:tags r:id="rId5"/>
            </p:custDataLst>
          </p:nvPr>
        </p:nvSpPr>
        <p:spPr>
          <a:xfrm>
            <a:off x="5089525"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algn="ctr">
              <a:defRPr/>
            </a:pPr>
            <a:endParaRPr lang="zh-CN" altLang="en-US" kern="0">
              <a:solidFill>
                <a:prstClr val="white"/>
              </a:solidFill>
            </a:endParaRPr>
          </a:p>
        </p:txBody>
      </p:sp>
      <p:sp>
        <p:nvSpPr>
          <p:cNvPr id="24" name="椭圆 23">
            <a:extLst>
              <a:ext uri="{FF2B5EF4-FFF2-40B4-BE49-F238E27FC236}">
                <a16:creationId xmlns:a16="http://schemas.microsoft.com/office/drawing/2014/main" id="{8356BAB6-E7DF-4EA2-A3D7-FA9842D06E8C}"/>
              </a:ext>
            </a:extLst>
          </p:cNvPr>
          <p:cNvSpPr/>
          <p:nvPr>
            <p:custDataLst>
              <p:tags r:id="rId6"/>
            </p:custDataLst>
          </p:nvPr>
        </p:nvSpPr>
        <p:spPr>
          <a:xfrm>
            <a:off x="50863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algn="ctr">
              <a:defRPr/>
            </a:pPr>
            <a:endParaRPr lang="zh-CN" altLang="en-US" kern="0">
              <a:solidFill>
                <a:prstClr val="white"/>
              </a:solidFill>
            </a:endParaRPr>
          </a:p>
        </p:txBody>
      </p:sp>
      <p:sp>
        <p:nvSpPr>
          <p:cNvPr id="25" name="矩形 24">
            <a:extLst>
              <a:ext uri="{FF2B5EF4-FFF2-40B4-BE49-F238E27FC236}">
                <a16:creationId xmlns:a16="http://schemas.microsoft.com/office/drawing/2014/main" id="{4EA1712B-A02F-493B-B2E8-4AE1E6F649A2}"/>
              </a:ext>
            </a:extLst>
          </p:cNvPr>
          <p:cNvSpPr/>
          <p:nvPr>
            <p:custDataLst>
              <p:tags r:id="rId7"/>
            </p:custDataLst>
          </p:nvPr>
        </p:nvSpPr>
        <p:spPr>
          <a:xfrm rot="16200000" flipV="1">
            <a:off x="6982619" y="2855119"/>
            <a:ext cx="431800" cy="36512"/>
          </a:xfrm>
          <a:prstGeom prst="rect">
            <a:avLst/>
          </a:prstGeom>
          <a:solidFill>
            <a:sysClr val="window" lastClr="FFFFFF">
              <a:lumMod val="65000"/>
            </a:sys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26" name="椭圆 25">
            <a:extLst>
              <a:ext uri="{FF2B5EF4-FFF2-40B4-BE49-F238E27FC236}">
                <a16:creationId xmlns:a16="http://schemas.microsoft.com/office/drawing/2014/main" id="{3A93541F-D531-4646-A0CF-3E84C4776374}"/>
              </a:ext>
            </a:extLst>
          </p:cNvPr>
          <p:cNvSpPr/>
          <p:nvPr>
            <p:custDataLst>
              <p:tags r:id="rId8"/>
            </p:custDataLst>
          </p:nvPr>
        </p:nvSpPr>
        <p:spPr>
          <a:xfrm>
            <a:off x="7156450" y="2624138"/>
            <a:ext cx="82550" cy="82550"/>
          </a:xfrm>
          <a:prstGeom prst="ellipse">
            <a:avLst/>
          </a:prstGeom>
          <a:solidFill>
            <a:sysClr val="window" lastClr="FFFFFF"/>
          </a:solidFill>
          <a:ln w="28575" cap="flat" cmpd="sng" algn="ctr">
            <a:solidFill>
              <a:schemeClr val="accent1">
                <a:lumMod val="75000"/>
              </a:schemeClr>
            </a:solidFill>
            <a:prstDash val="solid"/>
            <a:miter lim="800000"/>
          </a:ln>
          <a:effectLst/>
        </p:spPr>
        <p:txBody>
          <a:bodyPr anchor="ctr"/>
          <a:lstStyle/>
          <a:p>
            <a:pPr algn="ctr">
              <a:defRPr/>
            </a:pPr>
            <a:endParaRPr lang="zh-CN" altLang="en-US" kern="0">
              <a:solidFill>
                <a:prstClr val="white"/>
              </a:solidFill>
            </a:endParaRPr>
          </a:p>
        </p:txBody>
      </p:sp>
      <p:sp>
        <p:nvSpPr>
          <p:cNvPr id="27" name="椭圆 26">
            <a:extLst>
              <a:ext uri="{FF2B5EF4-FFF2-40B4-BE49-F238E27FC236}">
                <a16:creationId xmlns:a16="http://schemas.microsoft.com/office/drawing/2014/main" id="{C7C4B6E2-007E-44FE-A397-1354D884CC48}"/>
              </a:ext>
            </a:extLst>
          </p:cNvPr>
          <p:cNvSpPr/>
          <p:nvPr>
            <p:custDataLst>
              <p:tags r:id="rId9"/>
            </p:custDataLst>
          </p:nvPr>
        </p:nvSpPr>
        <p:spPr>
          <a:xfrm>
            <a:off x="7156450" y="3041650"/>
            <a:ext cx="82550" cy="82550"/>
          </a:xfrm>
          <a:prstGeom prst="ellipse">
            <a:avLst/>
          </a:prstGeom>
          <a:solidFill>
            <a:sysClr val="window" lastClr="FFFFFF"/>
          </a:solidFill>
          <a:ln w="28575" cap="flat" cmpd="sng" algn="ctr">
            <a:solidFill>
              <a:sysClr val="windowText" lastClr="000000">
                <a:lumMod val="50000"/>
                <a:lumOff val="50000"/>
              </a:sysClr>
            </a:solidFill>
            <a:prstDash val="solid"/>
            <a:miter lim="800000"/>
          </a:ln>
          <a:effectLst>
            <a:outerShdw dist="25400" dir="2700000" algn="tl" rotWithShape="0">
              <a:sysClr val="window" lastClr="FFFFFF">
                <a:alpha val="40000"/>
              </a:sysClr>
            </a:outerShdw>
          </a:effectLst>
        </p:spPr>
        <p:txBody>
          <a:bodyPr anchor="ctr"/>
          <a:lstStyle/>
          <a:p>
            <a:pPr algn="ctr">
              <a:defRPr/>
            </a:pPr>
            <a:endParaRPr lang="zh-CN" altLang="en-US" kern="0">
              <a:solidFill>
                <a:prstClr val="white"/>
              </a:solidFill>
            </a:endParaRPr>
          </a:p>
        </p:txBody>
      </p:sp>
    </p:spTree>
    <p:custDataLst>
      <p:tags r:id="rId1"/>
    </p:custDataLst>
    <p:extLst>
      <p:ext uri="{BB962C8B-B14F-4D97-AF65-F5344CB8AC3E}">
        <p14:creationId xmlns:p14="http://schemas.microsoft.com/office/powerpoint/2010/main" val="1605522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CD1B5F-4D2A-4950-9232-1A0B43A0754A}"/>
              </a:ext>
            </a:extLst>
          </p:cNvPr>
          <p:cNvPicPr>
            <a:picLocks noChangeAspect="1"/>
          </p:cNvPicPr>
          <p:nvPr/>
        </p:nvPicPr>
        <p:blipFill>
          <a:blip r:embed="rId2"/>
          <a:stretch>
            <a:fillRect/>
          </a:stretch>
        </p:blipFill>
        <p:spPr>
          <a:xfrm>
            <a:off x="0" y="465969"/>
            <a:ext cx="12192000" cy="5926061"/>
          </a:xfrm>
          <a:prstGeom prst="rect">
            <a:avLst/>
          </a:prstGeom>
        </p:spPr>
      </p:pic>
      <p:sp>
        <p:nvSpPr>
          <p:cNvPr id="6" name="矩形 5"/>
          <p:cNvSpPr/>
          <p:nvPr/>
        </p:nvSpPr>
        <p:spPr>
          <a:xfrm>
            <a:off x="164892" y="3372787"/>
            <a:ext cx="12012118" cy="187377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542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1F6A64-0F2F-4A19-9C33-55C815246DF5}"/>
              </a:ext>
            </a:extLst>
          </p:cNvPr>
          <p:cNvPicPr>
            <a:picLocks noChangeAspect="1"/>
          </p:cNvPicPr>
          <p:nvPr/>
        </p:nvPicPr>
        <p:blipFill>
          <a:blip r:embed="rId2"/>
          <a:stretch>
            <a:fillRect/>
          </a:stretch>
        </p:blipFill>
        <p:spPr>
          <a:xfrm>
            <a:off x="482805" y="0"/>
            <a:ext cx="11226389" cy="6858000"/>
          </a:xfrm>
          <a:prstGeom prst="rect">
            <a:avLst/>
          </a:prstGeom>
        </p:spPr>
      </p:pic>
      <p:sp>
        <p:nvSpPr>
          <p:cNvPr id="3" name="矩形 2"/>
          <p:cNvSpPr/>
          <p:nvPr/>
        </p:nvSpPr>
        <p:spPr>
          <a:xfrm>
            <a:off x="179882" y="3429000"/>
            <a:ext cx="12012118" cy="127416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490741" y="1858780"/>
            <a:ext cx="4332157" cy="74951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527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90529085600"/>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90529085600"/>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圆角矩形 19"/>
</p:tagLst>
</file>

<file path=ppt/tags/tag12.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TextBox 20"/>
</p:tagLst>
</file>

<file path=ppt/tags/tag13.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1"/>
</p:tagLst>
</file>

<file path=ppt/tags/tag14.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2"/>
</p:tagLst>
</file>

<file path=ppt/tags/tag15.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3"/>
</p:tagLst>
</file>

<file path=ppt/tags/tag16.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4"/>
</p:tagLst>
</file>

<file path=ppt/tags/tag17.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5"/>
</p:tagLst>
</file>

<file path=ppt/tags/tag18.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6"/>
</p:tagLst>
</file>

<file path=ppt/tags/tag19.xml><?xml version="1.0" encoding="utf-8"?>
<p:tagLst xmlns:a="http://schemas.openxmlformats.org/drawingml/2006/main" xmlns:r="http://schemas.openxmlformats.org/officeDocument/2006/relationships" xmlns:p="http://schemas.openxmlformats.org/presentationml/2006/main">
  <p:tag name="MH" val="2019052908560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圆角矩形 19"/>
</p:tagLst>
</file>

<file path=ppt/tags/tag20.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圆角矩形 19"/>
</p:tagLst>
</file>

<file path=ppt/tags/tag21.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TextBox 20"/>
</p:tagLst>
</file>

<file path=ppt/tags/tag22.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1"/>
</p:tagLst>
</file>

<file path=ppt/tags/tag23.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2"/>
</p:tagLst>
</file>

<file path=ppt/tags/tag24.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3"/>
</p:tagLst>
</file>

<file path=ppt/tags/tag25.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4"/>
</p:tagLst>
</file>

<file path=ppt/tags/tag26.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5"/>
</p:tagLst>
</file>

<file path=ppt/tags/tag27.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6"/>
</p:tagLst>
</file>

<file path=ppt/tags/tag28.xml><?xml version="1.0" encoding="utf-8"?>
<p:tagLst xmlns:a="http://schemas.openxmlformats.org/drawingml/2006/main" xmlns:r="http://schemas.openxmlformats.org/officeDocument/2006/relationships" xmlns:p="http://schemas.openxmlformats.org/presentationml/2006/main">
  <p:tag name="MH" val="20190529085600"/>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TextBox 20"/>
</p:tagLst>
</file>

<file path=ppt/tags/tag3.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TextBox 20"/>
</p:tagLst>
</file>

<file path=ppt/tags/tag30.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1"/>
</p:tagLst>
</file>

<file path=ppt/tags/tag31.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2"/>
</p:tagLst>
</file>

<file path=ppt/tags/tag32.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3"/>
</p:tagLst>
</file>

<file path=ppt/tags/tag33.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4"/>
</p:tagLst>
</file>

<file path=ppt/tags/tag34.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5"/>
</p:tagLst>
</file>

<file path=ppt/tags/tag35.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6"/>
</p:tagLst>
</file>

<file path=ppt/tags/tag36.xml><?xml version="1.0" encoding="utf-8"?>
<p:tagLst xmlns:a="http://schemas.openxmlformats.org/drawingml/2006/main" xmlns:r="http://schemas.openxmlformats.org/officeDocument/2006/relationships" xmlns:p="http://schemas.openxmlformats.org/presentationml/2006/main">
  <p:tag name="MH" val="20190529085600"/>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圆角矩形 19"/>
</p:tagLst>
</file>

<file path=ppt/tags/tag38.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TextBox 20"/>
</p:tagLst>
</file>

<file path=ppt/tags/tag39.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1"/>
</p:tagLst>
</file>

<file path=ppt/tags/tag4.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1"/>
</p:tagLst>
</file>

<file path=ppt/tags/tag40.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2"/>
</p:tagLst>
</file>

<file path=ppt/tags/tag41.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3"/>
</p:tagLst>
</file>

<file path=ppt/tags/tag42.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4"/>
</p:tagLst>
</file>

<file path=ppt/tags/tag43.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5"/>
</p:tagLst>
</file>

<file path=ppt/tags/tag44.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6"/>
</p:tagLst>
</file>

<file path=ppt/tags/tag5.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2"/>
</p:tagLst>
</file>

<file path=ppt/tags/tag6.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3"/>
</p:tagLst>
</file>

<file path=ppt/tags/tag7.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Rectangle 24"/>
</p:tagLst>
</file>

<file path=ppt/tags/tag8.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5"/>
</p:tagLst>
</file>

<file path=ppt/tags/tag9.xml><?xml version="1.0" encoding="utf-8"?>
<p:tagLst xmlns:a="http://schemas.openxmlformats.org/drawingml/2006/main" xmlns:r="http://schemas.openxmlformats.org/officeDocument/2006/relationships" xmlns:p="http://schemas.openxmlformats.org/presentationml/2006/main">
  <p:tag name="MH" val="20190529085600"/>
  <p:tag name="MH_LIBRARY" val="GRAPHIC"/>
  <p:tag name="MH_ORDER" val="Oval 26"/>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ython程序设计-课件模板">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1" id="{C5D7B589-575D-4D2C-ABB9-4E8A1509B9AA}" vid="{962EF881-106E-42DB-8E1B-95BC9AA9DF52}"/>
    </a:ext>
  </a:extLst>
</a:theme>
</file>

<file path=ppt/theme/theme3.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3179</TotalTime>
  <Words>3919</Words>
  <Application>Microsoft Office PowerPoint</Application>
  <PresentationFormat>宽屏</PresentationFormat>
  <Paragraphs>425</Paragraphs>
  <Slides>156</Slides>
  <Notes>1</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1</vt:i4>
      </vt:variant>
      <vt:variant>
        <vt:lpstr>幻灯片标题</vt:lpstr>
      </vt:variant>
      <vt:variant>
        <vt:i4>156</vt:i4>
      </vt:variant>
    </vt:vector>
  </HeadingPairs>
  <TitlesOfParts>
    <vt:vector size="178" baseType="lpstr">
      <vt:lpstr>JIBLQV+Wingdings-Regular</vt:lpstr>
      <vt:lpstr>JVJWIG+Wingdings2</vt:lpstr>
      <vt:lpstr>LNCMTN+ArialMT</vt:lpstr>
      <vt:lpstr>RQJFHA+ArialMT</vt:lpstr>
      <vt:lpstr>等线</vt:lpstr>
      <vt:lpstr>仿宋</vt:lpstr>
      <vt:lpstr>黑体</vt:lpstr>
      <vt:lpstr>黑体</vt:lpstr>
      <vt:lpstr>华文琥珀</vt:lpstr>
      <vt:lpstr>思源黑体</vt:lpstr>
      <vt:lpstr>幼圆</vt:lpstr>
      <vt:lpstr>Arial</vt:lpstr>
      <vt:lpstr>Calibri</vt:lpstr>
      <vt:lpstr>Calibri Light</vt:lpstr>
      <vt:lpstr>Times New Roman</vt:lpstr>
      <vt:lpstr>Verdana</vt:lpstr>
      <vt:lpstr>Wingdings</vt:lpstr>
      <vt:lpstr>Wingdings 2</vt:lpstr>
      <vt:lpstr>自定义设计方案</vt:lpstr>
      <vt:lpstr>Python程序设计-课件模板</vt:lpstr>
      <vt:lpstr>Theme Office</vt:lpstr>
      <vt:lpstr>公式</vt:lpstr>
      <vt:lpstr>第5章 程序设计方法基础</vt:lpstr>
      <vt:lpstr>PowerPoint 演示文稿</vt:lpstr>
      <vt:lpstr>编程教育的时代背景</vt:lpstr>
      <vt:lpstr>5.1 计算思维概述</vt:lpstr>
      <vt:lpstr>像计算机科学家一样思考问题</vt:lpstr>
      <vt:lpstr>5.1.1 什么是计算思维</vt:lpstr>
      <vt:lpstr>三大科学思维</vt:lpstr>
      <vt:lpstr>周以真对计算思维的定义</vt:lpstr>
      <vt:lpstr>新版普通高中信息技术课程标准对计算思维的界定：</vt:lpstr>
      <vt:lpstr>PowerPoint 演示文稿</vt:lpstr>
      <vt:lpstr>计算思维的外延</vt:lpstr>
      <vt:lpstr>计算思维的外延</vt:lpstr>
      <vt:lpstr>PowerPoint 演示文稿</vt:lpstr>
      <vt:lpstr>PowerPoint 演示文稿</vt:lpstr>
      <vt:lpstr>PowerPoint 演示文稿</vt:lpstr>
      <vt:lpstr>5.1.2 计算思维的特征与价值 </vt:lpstr>
      <vt:lpstr>计算思维培养的重要性 （《大学计算机基础课程教学基本要求》）</vt:lpstr>
      <vt:lpstr> 5.1.3 国内计算思维培养策略分析</vt:lpstr>
      <vt:lpstr>5.2 自底向上、自顶向下的程序设计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结构化、模块化程序设计</vt:lpstr>
      <vt:lpstr>结构化程序设计方法出现的背景</vt:lpstr>
      <vt:lpstr>PowerPoint 演示文稿</vt:lpstr>
      <vt:lpstr>PowerPoint 演示文稿</vt:lpstr>
      <vt:lpstr>PowerPoint 演示文稿</vt:lpstr>
      <vt:lpstr>PowerPoint 演示文稿</vt:lpstr>
      <vt:lpstr>PowerPoint 演示文稿</vt:lpstr>
      <vt:lpstr>结构化程序设计基本特征</vt:lpstr>
      <vt:lpstr>PowerPoint 演示文稿</vt:lpstr>
      <vt:lpstr>PowerPoint 演示文稿</vt:lpstr>
      <vt:lpstr>PowerPoint 演示文稿</vt:lpstr>
      <vt:lpstr>模块化程序设计：参考5.5、5.8</vt:lpstr>
      <vt:lpstr>模块编程不等于模块化程序设计</vt:lpstr>
      <vt:lpstr>PowerPoint 演示文稿</vt:lpstr>
      <vt:lpstr>PowerPoint 演示文稿</vt:lpstr>
      <vt:lpstr>PowerPoint 演示文稿</vt:lpstr>
      <vt:lpstr>PowerPoint 演示文稿</vt:lpstr>
      <vt:lpstr>PowerPoint 演示文稿</vt:lpstr>
      <vt:lpstr>5.4 问题求解与算法设计基础</vt:lpstr>
      <vt:lpstr>本讲要讨论的问题</vt:lpstr>
      <vt:lpstr>人是如何求解问题的？</vt:lpstr>
      <vt:lpstr>如何用计算机求解问题？</vt:lpstr>
      <vt:lpstr>5.4.1 什么是算法 </vt:lpstr>
      <vt:lpstr>PowerPoint 演示文稿</vt:lpstr>
      <vt:lpstr>人工智能三大基石</vt:lpstr>
      <vt:lpstr>PowerPoint 演示文稿</vt:lpstr>
      <vt:lpstr>算法的五大特性</vt:lpstr>
      <vt:lpstr>PowerPoint 演示文稿</vt:lpstr>
      <vt:lpstr>程序语言设计的两个层次</vt:lpstr>
      <vt:lpstr>5.4.2 算法设计基础（计算思维）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穷举法习题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 编程实践题目</vt:lpstr>
      <vt:lpstr>典型编程题汇总（全部需要完成）</vt:lpstr>
      <vt:lpstr>典型编程题汇总</vt:lpstr>
      <vt:lpstr>典型编程题汇总</vt:lpstr>
      <vt:lpstr>典型编程题汇总</vt:lpstr>
      <vt:lpstr>典型编程题汇总</vt:lpstr>
      <vt:lpstr>典型编程题汇总</vt:lpstr>
      <vt:lpstr>典型编程题汇总</vt:lpstr>
      <vt:lpstr>PowerPoint 演示文稿</vt:lpstr>
      <vt:lpstr>典型编程题汇总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lanan wu</dc:creator>
  <cp:lastModifiedBy>fan tara</cp:lastModifiedBy>
  <cp:revision>470</cp:revision>
  <dcterms:created xsi:type="dcterms:W3CDTF">2018-03-13T06:43:58Z</dcterms:created>
  <dcterms:modified xsi:type="dcterms:W3CDTF">2019-06-04T13:40:51Z</dcterms:modified>
</cp:coreProperties>
</file>